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notesMasterIdLst>
    <p:notesMasterId r:id="rId19"/>
  </p:notesMasterIdLst>
  <p:sldIdLst>
    <p:sldId id="257" r:id="rId5"/>
    <p:sldId id="328" r:id="rId6"/>
    <p:sldId id="297" r:id="rId7"/>
    <p:sldId id="304" r:id="rId8"/>
    <p:sldId id="323" r:id="rId9"/>
    <p:sldId id="330" r:id="rId10"/>
    <p:sldId id="307" r:id="rId11"/>
    <p:sldId id="308" r:id="rId12"/>
    <p:sldId id="309" r:id="rId13"/>
    <p:sldId id="329" r:id="rId14"/>
    <p:sldId id="322" r:id="rId15"/>
    <p:sldId id="315" r:id="rId16"/>
    <p:sldId id="321" r:id="rId17"/>
    <p:sldId id="267" r:id="rId18"/>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A312058-0632-4867-BB51-94D05C926383}">
          <p14:sldIdLst>
            <p14:sldId id="257"/>
            <p14:sldId id="328"/>
            <p14:sldId id="297"/>
            <p14:sldId id="304"/>
            <p14:sldId id="323"/>
            <p14:sldId id="330"/>
            <p14:sldId id="307"/>
            <p14:sldId id="308"/>
            <p14:sldId id="309"/>
            <p14:sldId id="329"/>
            <p14:sldId id="322"/>
            <p14:sldId id="315"/>
            <p14:sldId id="321"/>
            <p14:sldId id="267"/>
          </p14:sldIdLst>
        </p14:section>
      </p14:sectionLst>
    </p:ext>
    <p:ext uri="{EFAFB233-063F-42B5-8137-9DF3F51BA10A}">
      <p15:sldGuideLst xmlns:p15="http://schemas.microsoft.com/office/powerpoint/2012/main">
        <p15:guide id="1" orient="horz" pos="259">
          <p15:clr>
            <a:srgbClr val="A4A3A4"/>
          </p15:clr>
        </p15:guide>
        <p15:guide id="2" orient="horz" pos="1620">
          <p15:clr>
            <a:srgbClr val="A4A3A4"/>
          </p15:clr>
        </p15:guide>
        <p15:guide id="3" pos="285">
          <p15:clr>
            <a:srgbClr val="A4A3A4"/>
          </p15:clr>
        </p15:guide>
        <p15:guide id="4" pos="54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321B07-2451-ED0A-3DC3-1ECCE0A7C5EB}" name="Christophe Breuer - ULiège" initials="CBr" userId="Christophe Breuer - ULièg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ndeleene Catherine" initials="VC" lastIdx="5" clrIdx="0">
    <p:extLst>
      <p:ext uri="{19B8F6BF-5375-455C-9EA6-DF929625EA0E}">
        <p15:presenceInfo xmlns:p15="http://schemas.microsoft.com/office/powerpoint/2012/main" userId="S-1-5-21-1712809230-2894524113-2631035602-30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B0"/>
    <a:srgbClr val="C6C0B4"/>
    <a:srgbClr val="EDEBE7"/>
    <a:srgbClr val="FFD5FF"/>
    <a:srgbClr val="FF66FF"/>
    <a:srgbClr val="FF66CC"/>
    <a:srgbClr val="FFCCFF"/>
    <a:srgbClr val="FFBDE9"/>
    <a:srgbClr val="FFEFFA"/>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9" autoAdjust="0"/>
    <p:restoredTop sz="80705" autoAdjust="0"/>
  </p:normalViewPr>
  <p:slideViewPr>
    <p:cSldViewPr snapToGrid="0" snapToObjects="1">
      <p:cViewPr varScale="1">
        <p:scale>
          <a:sx n="121" d="100"/>
          <a:sy n="121" d="100"/>
        </p:scale>
        <p:origin x="1464" y="90"/>
      </p:cViewPr>
      <p:guideLst>
        <p:guide orient="horz" pos="259"/>
        <p:guide orient="horz" pos="1620"/>
        <p:guide pos="285"/>
        <p:guide pos="548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3" d="100"/>
          <a:sy n="103" d="100"/>
        </p:scale>
        <p:origin x="-38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3F5FB-08FB-B347-AB98-4ADD350AA490}" type="datetimeFigureOut">
              <a:rPr lang="fr-FR" smtClean="0"/>
              <a:t>25/01/2023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B8460-0177-FC47-BD0D-1CFCF980119B}" type="slidenum">
              <a:rPr lang="fr-FR" smtClean="0"/>
              <a:t>‹N°›</a:t>
            </a:fld>
            <a:endParaRPr lang="fr-FR" dirty="0"/>
          </a:p>
        </p:txBody>
      </p:sp>
    </p:spTree>
    <p:extLst>
      <p:ext uri="{BB962C8B-B14F-4D97-AF65-F5344CB8AC3E}">
        <p14:creationId xmlns:p14="http://schemas.microsoft.com/office/powerpoint/2010/main" val="3106246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PAGE D'INTRODUCTION 1 / page</a:t>
            </a:r>
            <a:r>
              <a:rPr lang="fr-FR" baseline="0" dirty="0"/>
              <a:t> permettant l'insertion du titre de la présentation ainsi que d'autres infos (date, lieu, orateur, sous-titre,</a:t>
            </a:r>
            <a:r>
              <a:rPr lang="mr-IN" baseline="0" dirty="0"/>
              <a:t>…</a:t>
            </a:r>
            <a:r>
              <a:rPr lang="nl-BE" baseline="0" dirty="0"/>
              <a:t>)</a:t>
            </a:r>
            <a:r>
              <a:rPr lang="fr-FR" baseline="0" dirty="0"/>
              <a:t> </a:t>
            </a:r>
          </a:p>
          <a:p>
            <a:r>
              <a:rPr lang="fr-FR" baseline="0" dirty="0"/>
              <a:t>Si vous souhaitez modifier la photo de fond : </a:t>
            </a:r>
          </a:p>
          <a:p>
            <a:pPr marL="171450" indent="-171450">
              <a:buFontTx/>
              <a:buChar char="-"/>
            </a:pPr>
            <a:r>
              <a:rPr lang="fr-FR" baseline="0" dirty="0"/>
              <a:t>Allez dans le menu « Affichage » &gt; « Masques » &gt; « Masque des diapositives »</a:t>
            </a:r>
          </a:p>
          <a:p>
            <a:pPr marL="171450" indent="-171450">
              <a:buFontTx/>
              <a:buChar char="-"/>
            </a:pPr>
            <a:r>
              <a:rPr lang="fr-FR" baseline="0" dirty="0"/>
              <a:t>Supprimez l’image du drapeau déjà présente</a:t>
            </a:r>
          </a:p>
          <a:p>
            <a:pPr marL="171450" indent="-171450">
              <a:buFontTx/>
              <a:buChar char="-"/>
            </a:pPr>
            <a:r>
              <a:rPr lang="fr-FR" baseline="0" dirty="0"/>
              <a:t>Allez dans « Insertion » &gt; « Photo » et chargez votre image (en veillant à la bonne qualité de celle-ci)</a:t>
            </a:r>
          </a:p>
          <a:p>
            <a:pPr marL="171450" indent="-171450">
              <a:buFontTx/>
              <a:buChar char="-"/>
            </a:pPr>
            <a:r>
              <a:rPr lang="fr-FR" baseline="0" dirty="0"/>
              <a:t>Placez celle-ci en « Arrière-plan » via le menu « Réorganiser »    </a:t>
            </a:r>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a:t>
            </a:fld>
            <a:endParaRPr lang="fr-FR" dirty="0"/>
          </a:p>
        </p:txBody>
      </p:sp>
    </p:spTree>
    <p:extLst>
      <p:ext uri="{BB962C8B-B14F-4D97-AF65-F5344CB8AC3E}">
        <p14:creationId xmlns:p14="http://schemas.microsoft.com/office/powerpoint/2010/main" val="969314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a:xfrm>
            <a:off x="4022726" y="9721691"/>
            <a:ext cx="3078163" cy="512922"/>
          </a:xfrm>
          <a:prstGeom prst="rect">
            <a:avLst/>
          </a:prstGeom>
        </p:spPr>
        <p:txBody>
          <a:bodyPr/>
          <a:lstStyle/>
          <a:p>
            <a:fld id="{A832A047-3699-441B-B07F-AE2EABA914EE}" type="slidenum">
              <a:rPr lang="fr-BE" smtClean="0"/>
              <a:t>11</a:t>
            </a:fld>
            <a:endParaRPr lang="fr-BE" dirty="0"/>
          </a:p>
        </p:txBody>
      </p:sp>
    </p:spTree>
    <p:extLst>
      <p:ext uri="{BB962C8B-B14F-4D97-AF65-F5344CB8AC3E}">
        <p14:creationId xmlns:p14="http://schemas.microsoft.com/office/powerpoint/2010/main" val="60780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a:xfrm>
            <a:off x="4022726" y="9721691"/>
            <a:ext cx="3078163" cy="512922"/>
          </a:xfrm>
          <a:prstGeom prst="rect">
            <a:avLst/>
          </a:prstGeom>
        </p:spPr>
        <p:txBody>
          <a:bodyPr/>
          <a:lstStyle/>
          <a:p>
            <a:fld id="{A832A047-3699-441B-B07F-AE2EABA914EE}" type="slidenum">
              <a:rPr lang="fr-BE" smtClean="0"/>
              <a:t>12</a:t>
            </a:fld>
            <a:endParaRPr lang="fr-BE"/>
          </a:p>
        </p:txBody>
      </p:sp>
    </p:spTree>
    <p:extLst>
      <p:ext uri="{BB962C8B-B14F-4D97-AF65-F5344CB8AC3E}">
        <p14:creationId xmlns:p14="http://schemas.microsoft.com/office/powerpoint/2010/main" val="4124685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a:xfrm>
            <a:off x="4022726" y="9721691"/>
            <a:ext cx="3078163" cy="512922"/>
          </a:xfrm>
          <a:prstGeom prst="rect">
            <a:avLst/>
          </a:prstGeom>
        </p:spPr>
        <p:txBody>
          <a:bodyPr/>
          <a:lstStyle/>
          <a:p>
            <a:fld id="{A832A047-3699-441B-B07F-AE2EABA914EE}" type="slidenum">
              <a:rPr lang="fr-BE" smtClean="0"/>
              <a:t>13</a:t>
            </a:fld>
            <a:endParaRPr lang="fr-BE"/>
          </a:p>
        </p:txBody>
      </p:sp>
    </p:spTree>
    <p:extLst>
      <p:ext uri="{BB962C8B-B14F-4D97-AF65-F5344CB8AC3E}">
        <p14:creationId xmlns:p14="http://schemas.microsoft.com/office/powerpoint/2010/main" val="420989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PAGE IDENTITÉ ULIÈGE</a:t>
            </a:r>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14</a:t>
            </a:fld>
            <a:endParaRPr lang="fr-FR" dirty="0"/>
          </a:p>
        </p:txBody>
      </p:sp>
    </p:spTree>
    <p:extLst>
      <p:ext uri="{BB962C8B-B14F-4D97-AF65-F5344CB8AC3E}">
        <p14:creationId xmlns:p14="http://schemas.microsoft.com/office/powerpoint/2010/main" val="208271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a:xfrm>
            <a:off x="4022726" y="9721691"/>
            <a:ext cx="3078163" cy="512922"/>
          </a:xfrm>
          <a:prstGeom prst="rect">
            <a:avLst/>
          </a:prstGeom>
        </p:spPr>
        <p:txBody>
          <a:bodyPr/>
          <a:lstStyle/>
          <a:p>
            <a:fld id="{A832A047-3699-441B-B07F-AE2EABA914EE}" type="slidenum">
              <a:rPr lang="fr-BE" smtClean="0"/>
              <a:t>3</a:t>
            </a:fld>
            <a:endParaRPr lang="fr-BE"/>
          </a:p>
        </p:txBody>
      </p:sp>
    </p:spTree>
    <p:extLst>
      <p:ext uri="{BB962C8B-B14F-4D97-AF65-F5344CB8AC3E}">
        <p14:creationId xmlns:p14="http://schemas.microsoft.com/office/powerpoint/2010/main" val="416173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a:xfrm>
            <a:off x="4022726" y="9721691"/>
            <a:ext cx="3078163" cy="512922"/>
          </a:xfrm>
          <a:prstGeom prst="rect">
            <a:avLst/>
          </a:prstGeom>
        </p:spPr>
        <p:txBody>
          <a:bodyPr/>
          <a:lstStyle/>
          <a:p>
            <a:fld id="{A832A047-3699-441B-B07F-AE2EABA914EE}" type="slidenum">
              <a:rPr lang="fr-BE" smtClean="0"/>
              <a:t>4</a:t>
            </a:fld>
            <a:endParaRPr lang="fr-BE"/>
          </a:p>
        </p:txBody>
      </p:sp>
    </p:spTree>
    <p:extLst>
      <p:ext uri="{BB962C8B-B14F-4D97-AF65-F5344CB8AC3E}">
        <p14:creationId xmlns:p14="http://schemas.microsoft.com/office/powerpoint/2010/main" val="244382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a:xfrm>
            <a:off x="4022726" y="9721691"/>
            <a:ext cx="3078163" cy="512922"/>
          </a:xfrm>
          <a:prstGeom prst="rect">
            <a:avLst/>
          </a:prstGeom>
        </p:spPr>
        <p:txBody>
          <a:bodyPr/>
          <a:lstStyle/>
          <a:p>
            <a:fld id="{A832A047-3699-441B-B07F-AE2EABA914EE}" type="slidenum">
              <a:rPr lang="fr-BE" smtClean="0"/>
              <a:t>5</a:t>
            </a:fld>
            <a:endParaRPr lang="fr-BE"/>
          </a:p>
        </p:txBody>
      </p:sp>
    </p:spTree>
    <p:extLst>
      <p:ext uri="{BB962C8B-B14F-4D97-AF65-F5344CB8AC3E}">
        <p14:creationId xmlns:p14="http://schemas.microsoft.com/office/powerpoint/2010/main" val="131688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a:xfrm>
            <a:off x="4022726" y="9721691"/>
            <a:ext cx="3078163" cy="512922"/>
          </a:xfrm>
          <a:prstGeom prst="rect">
            <a:avLst/>
          </a:prstGeom>
        </p:spPr>
        <p:txBody>
          <a:bodyPr/>
          <a:lstStyle/>
          <a:p>
            <a:fld id="{A832A047-3699-441B-B07F-AE2EABA914EE}" type="slidenum">
              <a:rPr lang="fr-BE" smtClean="0"/>
              <a:t>6</a:t>
            </a:fld>
            <a:endParaRPr lang="fr-BE"/>
          </a:p>
        </p:txBody>
      </p:sp>
    </p:spTree>
    <p:extLst>
      <p:ext uri="{BB962C8B-B14F-4D97-AF65-F5344CB8AC3E}">
        <p14:creationId xmlns:p14="http://schemas.microsoft.com/office/powerpoint/2010/main" val="266111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a:xfrm>
            <a:off x="4022726" y="9721691"/>
            <a:ext cx="3078163" cy="512922"/>
          </a:xfrm>
          <a:prstGeom prst="rect">
            <a:avLst/>
          </a:prstGeom>
        </p:spPr>
        <p:txBody>
          <a:bodyPr/>
          <a:lstStyle/>
          <a:p>
            <a:fld id="{A832A047-3699-441B-B07F-AE2EABA914EE}" type="slidenum">
              <a:rPr lang="fr-BE" smtClean="0"/>
              <a:t>7</a:t>
            </a:fld>
            <a:endParaRPr lang="fr-BE"/>
          </a:p>
        </p:txBody>
      </p:sp>
    </p:spTree>
    <p:extLst>
      <p:ext uri="{BB962C8B-B14F-4D97-AF65-F5344CB8AC3E}">
        <p14:creationId xmlns:p14="http://schemas.microsoft.com/office/powerpoint/2010/main" val="142188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a:xfrm>
            <a:off x="4022726" y="9721691"/>
            <a:ext cx="3078163" cy="512922"/>
          </a:xfrm>
          <a:prstGeom prst="rect">
            <a:avLst/>
          </a:prstGeom>
        </p:spPr>
        <p:txBody>
          <a:bodyPr/>
          <a:lstStyle/>
          <a:p>
            <a:fld id="{A832A047-3699-441B-B07F-AE2EABA914EE}" type="slidenum">
              <a:rPr lang="fr-BE" smtClean="0"/>
              <a:t>8</a:t>
            </a:fld>
            <a:endParaRPr lang="fr-BE"/>
          </a:p>
        </p:txBody>
      </p:sp>
    </p:spTree>
    <p:extLst>
      <p:ext uri="{BB962C8B-B14F-4D97-AF65-F5344CB8AC3E}">
        <p14:creationId xmlns:p14="http://schemas.microsoft.com/office/powerpoint/2010/main" val="270376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a:xfrm>
            <a:off x="4022726" y="9721691"/>
            <a:ext cx="3078163" cy="512922"/>
          </a:xfrm>
          <a:prstGeom prst="rect">
            <a:avLst/>
          </a:prstGeom>
        </p:spPr>
        <p:txBody>
          <a:bodyPr/>
          <a:lstStyle/>
          <a:p>
            <a:fld id="{A832A047-3699-441B-B07F-AE2EABA914EE}" type="slidenum">
              <a:rPr lang="fr-BE" smtClean="0"/>
              <a:t>9</a:t>
            </a:fld>
            <a:endParaRPr lang="fr-BE"/>
          </a:p>
        </p:txBody>
      </p:sp>
    </p:spTree>
    <p:extLst>
      <p:ext uri="{BB962C8B-B14F-4D97-AF65-F5344CB8AC3E}">
        <p14:creationId xmlns:p14="http://schemas.microsoft.com/office/powerpoint/2010/main" val="66536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a:xfrm>
            <a:off x="4022726" y="9721691"/>
            <a:ext cx="3078163" cy="512922"/>
          </a:xfrm>
          <a:prstGeom prst="rect">
            <a:avLst/>
          </a:prstGeom>
        </p:spPr>
        <p:txBody>
          <a:bodyPr/>
          <a:lstStyle/>
          <a:p>
            <a:fld id="{A832A047-3699-441B-B07F-AE2EABA914EE}" type="slidenum">
              <a:rPr lang="fr-BE" smtClean="0"/>
              <a:t>10</a:t>
            </a:fld>
            <a:endParaRPr lang="fr-BE"/>
          </a:p>
        </p:txBody>
      </p:sp>
    </p:spTree>
    <p:extLst>
      <p:ext uri="{BB962C8B-B14F-4D97-AF65-F5344CB8AC3E}">
        <p14:creationId xmlns:p14="http://schemas.microsoft.com/office/powerpoint/2010/main" val="2466693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avec photo">
    <p:spTree>
      <p:nvGrpSpPr>
        <p:cNvPr id="1" name=""/>
        <p:cNvGrpSpPr/>
        <p:nvPr/>
      </p:nvGrpSpPr>
      <p:grpSpPr>
        <a:xfrm>
          <a:off x="0" y="0"/>
          <a:ext cx="0" cy="0"/>
          <a:chOff x="0" y="0"/>
          <a:chExt cx="0" cy="0"/>
        </a:xfrm>
      </p:grpSpPr>
      <p:pic>
        <p:nvPicPr>
          <p:cNvPr id="4" name="Image 3" descr="RS5335_Ambiance-LiegeVille-Exterieur-DrapeauxPonts-JLW-092-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8475051" cy="5143500"/>
          </a:xfrm>
          <a:prstGeom prst="rect">
            <a:avLst/>
          </a:prstGeom>
        </p:spPr>
      </p:pic>
      <p:sp>
        <p:nvSpPr>
          <p:cNvPr id="17" name="Triangle rectangle 16"/>
          <p:cNvSpPr/>
          <p:nvPr userDrawn="1"/>
        </p:nvSpPr>
        <p:spPr>
          <a:xfrm rot="10800000" flipV="1">
            <a:off x="771865" y="931852"/>
            <a:ext cx="8372134" cy="4211649"/>
          </a:xfrm>
          <a:prstGeom prst="rtTriangl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8" name="Triangle rectangle 17"/>
          <p:cNvSpPr/>
          <p:nvPr userDrawn="1"/>
        </p:nvSpPr>
        <p:spPr>
          <a:xfrm>
            <a:off x="1" y="2810694"/>
            <a:ext cx="4632534" cy="2332806"/>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Triangle rectangle 18"/>
          <p:cNvSpPr>
            <a:spLocks noChangeAspect="1"/>
          </p:cNvSpPr>
          <p:nvPr userDrawn="1"/>
        </p:nvSpPr>
        <p:spPr>
          <a:xfrm rot="10800000">
            <a:off x="4122130" y="1"/>
            <a:ext cx="5021870" cy="2520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23" name="Image 22" descr="uLIEGE_Logo_Compact_CMJN_pos@2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0563" y="240925"/>
            <a:ext cx="1525828" cy="740816"/>
          </a:xfrm>
          <a:prstGeom prst="rect">
            <a:avLst/>
          </a:prstGeom>
        </p:spPr>
      </p:pic>
      <p:sp>
        <p:nvSpPr>
          <p:cNvPr id="11" name="Titre 10"/>
          <p:cNvSpPr>
            <a:spLocks noGrp="1"/>
          </p:cNvSpPr>
          <p:nvPr userDrawn="1">
            <p:ph type="title"/>
          </p:nvPr>
        </p:nvSpPr>
        <p:spPr>
          <a:xfrm>
            <a:off x="3656775" y="3607361"/>
            <a:ext cx="5152370" cy="521302"/>
          </a:xfrm>
        </p:spPr>
        <p:txBody>
          <a:bodyPr>
            <a:normAutofit/>
          </a:bodyPr>
          <a:lstStyle>
            <a:lvl1pPr algn="r">
              <a:defRPr sz="3200" b="1">
                <a:solidFill>
                  <a:srgbClr val="5FA4B0"/>
                </a:solidFill>
              </a:defRPr>
            </a:lvl1pPr>
          </a:lstStyle>
          <a:p>
            <a:r>
              <a:rPr lang="fr-FR" dirty="0"/>
              <a:t>Cliquez et modifiez le titre</a:t>
            </a:r>
          </a:p>
        </p:txBody>
      </p:sp>
      <p:sp>
        <p:nvSpPr>
          <p:cNvPr id="22" name="Espace réservé du texte 6"/>
          <p:cNvSpPr>
            <a:spLocks noGrp="1"/>
          </p:cNvSpPr>
          <p:nvPr userDrawn="1">
            <p:ph type="body" sz="quarter" idx="10" hasCustomPrompt="1"/>
          </p:nvPr>
        </p:nvSpPr>
        <p:spPr>
          <a:xfrm>
            <a:off x="3656775" y="4176675"/>
            <a:ext cx="5152370" cy="585698"/>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spTree>
    <p:extLst>
      <p:ext uri="{BB962C8B-B14F-4D97-AF65-F5344CB8AC3E}">
        <p14:creationId xmlns:p14="http://schemas.microsoft.com/office/powerpoint/2010/main" val="25811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section">
    <p:spTree>
      <p:nvGrpSpPr>
        <p:cNvPr id="1" name=""/>
        <p:cNvGrpSpPr/>
        <p:nvPr/>
      </p:nvGrpSpPr>
      <p:grpSpPr>
        <a:xfrm>
          <a:off x="0" y="0"/>
          <a:ext cx="0" cy="0"/>
          <a:chOff x="0" y="0"/>
          <a:chExt cx="0" cy="0"/>
        </a:xfrm>
      </p:grpSpPr>
      <p:grpSp>
        <p:nvGrpSpPr>
          <p:cNvPr id="2" name="Grouper 1"/>
          <p:cNvGrpSpPr/>
          <p:nvPr userDrawn="1"/>
        </p:nvGrpSpPr>
        <p:grpSpPr>
          <a:xfrm>
            <a:off x="0" y="0"/>
            <a:ext cx="7099373" cy="5143500"/>
            <a:chOff x="0" y="0"/>
            <a:chExt cx="7099373" cy="5143500"/>
          </a:xfrm>
        </p:grpSpPr>
        <p:sp>
          <p:nvSpPr>
            <p:cNvPr id="14" name="Triangle rectangle 13"/>
            <p:cNvSpPr/>
            <p:nvPr userDrawn="1"/>
          </p:nvSpPr>
          <p:spPr>
            <a:xfrm flipV="1">
              <a:off x="1" y="0"/>
              <a:ext cx="4757430" cy="2395700"/>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Triangle rectangle 12"/>
            <p:cNvSpPr/>
            <p:nvPr userDrawn="1"/>
          </p:nvSpPr>
          <p:spPr>
            <a:xfrm>
              <a:off x="0" y="1568468"/>
              <a:ext cx="7099373" cy="3575032"/>
            </a:xfrm>
            <a:prstGeom prst="rtTriangle">
              <a:avLst/>
            </a:prstGeom>
            <a:solidFill>
              <a:srgbClr val="E6E6E6">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3" name="Espace réservé de la date 2"/>
          <p:cNvSpPr>
            <a:spLocks noGrp="1"/>
          </p:cNvSpPr>
          <p:nvPr>
            <p:ph type="dt" sz="half" idx="10"/>
          </p:nvPr>
        </p:nvSpPr>
        <p:spPr/>
        <p:txBody>
          <a:bodyPr/>
          <a:lstStyle/>
          <a:p>
            <a:fld id="{E84C0596-2690-A647-BF28-8313842AC749}" type="datetimeFigureOut">
              <a:rPr lang="fr-FR" smtClean="0"/>
              <a:t>25/01/2023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39CFB3C-5329-804D-A21F-9A0246BF7AB4}" type="slidenum">
              <a:rPr lang="fr-FR" smtClean="0"/>
              <a:t>‹N°›</a:t>
            </a:fld>
            <a:endParaRPr lang="fr-FR" dirty="0"/>
          </a:p>
        </p:txBody>
      </p:sp>
      <p:sp>
        <p:nvSpPr>
          <p:cNvPr id="10" name="Titre 1"/>
          <p:cNvSpPr>
            <a:spLocks noGrp="1"/>
          </p:cNvSpPr>
          <p:nvPr>
            <p:ph type="title"/>
          </p:nvPr>
        </p:nvSpPr>
        <p:spPr>
          <a:xfrm>
            <a:off x="457200" y="3285075"/>
            <a:ext cx="5622328" cy="567349"/>
          </a:xfrm>
        </p:spPr>
        <p:txBody>
          <a:bodyPr>
            <a:normAutofit/>
          </a:bodyPr>
          <a:lstStyle>
            <a:lvl1pPr algn="l">
              <a:defRPr sz="3200" b="1">
                <a:solidFill>
                  <a:srgbClr val="5FA4B0"/>
                </a:solidFill>
              </a:defRPr>
            </a:lvl1pPr>
          </a:lstStyle>
          <a:p>
            <a:r>
              <a:rPr lang="fr-FR"/>
              <a:t>Cliquez et modifiez le titre</a:t>
            </a:r>
          </a:p>
        </p:txBody>
      </p:sp>
      <p:sp>
        <p:nvSpPr>
          <p:cNvPr id="11" name="Espace réservé du texte 6"/>
          <p:cNvSpPr>
            <a:spLocks noGrp="1"/>
          </p:cNvSpPr>
          <p:nvPr>
            <p:ph type="body" sz="quarter" idx="13" hasCustomPrompt="1"/>
          </p:nvPr>
        </p:nvSpPr>
        <p:spPr>
          <a:xfrm>
            <a:off x="457200" y="3931026"/>
            <a:ext cx="5622328" cy="486486"/>
          </a:xfrm>
        </p:spPr>
        <p:txBody>
          <a:bodyPr>
            <a:noAutofit/>
          </a:bodyPr>
          <a:lstStyle>
            <a:lvl1pPr marL="0" indent="0" algn="l">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pic>
        <p:nvPicPr>
          <p:cNvPr id="16" name="Image 15"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4632" y="74181"/>
            <a:ext cx="1010445" cy="490589"/>
          </a:xfrm>
          <a:prstGeom prst="rect">
            <a:avLst/>
          </a:prstGeom>
        </p:spPr>
      </p:pic>
    </p:spTree>
    <p:extLst>
      <p:ext uri="{BB962C8B-B14F-4D97-AF65-F5344CB8AC3E}">
        <p14:creationId xmlns:p14="http://schemas.microsoft.com/office/powerpoint/2010/main" val="364998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4C0596-2690-A647-BF28-8313842AC749}" type="datetimeFigureOut">
              <a:rPr lang="fr-FR" smtClean="0"/>
              <a:t>25/01/2023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39CFB3C-5329-804D-A21F-9A0246BF7AB4}" type="slidenum">
              <a:rPr lang="fr-FR" smtClean="0"/>
              <a:t>‹N°›</a:t>
            </a:fld>
            <a:endParaRPr lang="fr-FR" dirty="0"/>
          </a:p>
        </p:txBody>
      </p:sp>
      <p:sp>
        <p:nvSpPr>
          <p:cNvPr id="6" name="Espace réservé du contenu 2"/>
          <p:cNvSpPr>
            <a:spLocks noGrp="1"/>
          </p:cNvSpPr>
          <p:nvPr>
            <p:ph idx="1" hasCustomPrompt="1"/>
          </p:nvPr>
        </p:nvSpPr>
        <p:spPr>
          <a:xfrm>
            <a:off x="457200" y="1275227"/>
            <a:ext cx="8229600" cy="34281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2" y="73305"/>
            <a:ext cx="496997" cy="540000"/>
          </a:xfrm>
          <a:prstGeom prst="rect">
            <a:avLst/>
          </a:prstGeom>
        </p:spPr>
      </p:pic>
      <p:sp>
        <p:nvSpPr>
          <p:cNvPr id="9" name="Titre 1"/>
          <p:cNvSpPr>
            <a:spLocks noGrp="1"/>
          </p:cNvSpPr>
          <p:nvPr>
            <p:ph type="title"/>
          </p:nvPr>
        </p:nvSpPr>
        <p:spPr>
          <a:xfrm>
            <a:off x="457199" y="640675"/>
            <a:ext cx="7639171" cy="567349"/>
          </a:xfrm>
        </p:spPr>
        <p:txBody>
          <a:bodyPr>
            <a:normAutofit/>
          </a:bodyPr>
          <a:lstStyle>
            <a:lvl1pPr algn="l">
              <a:defRPr sz="3200" b="0">
                <a:solidFill>
                  <a:srgbClr val="5FA4B0"/>
                </a:solidFill>
              </a:defRPr>
            </a:lvl1pPr>
          </a:lstStyle>
          <a:p>
            <a:r>
              <a:rPr lang="fr-FR"/>
              <a:t>Cliquez et modifiez le titre</a:t>
            </a:r>
          </a:p>
        </p:txBody>
      </p:sp>
    </p:spTree>
    <p:extLst>
      <p:ext uri="{BB962C8B-B14F-4D97-AF65-F5344CB8AC3E}">
        <p14:creationId xmlns:p14="http://schemas.microsoft.com/office/powerpoint/2010/main" val="25873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2 colonnes">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4C0596-2690-A647-BF28-8313842AC749}" type="datetimeFigureOut">
              <a:rPr lang="fr-FR" smtClean="0"/>
              <a:t>25/01/2023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39CFB3C-5329-804D-A21F-9A0246BF7AB4}" type="slidenum">
              <a:rPr lang="fr-FR" smtClean="0"/>
              <a:t>‹N°›</a:t>
            </a:fld>
            <a:endParaRPr lang="fr-FR" dirty="0"/>
          </a:p>
        </p:txBody>
      </p:sp>
      <p:sp>
        <p:nvSpPr>
          <p:cNvPr id="6" name="Espace réservé du contenu 2"/>
          <p:cNvSpPr>
            <a:spLocks noGrp="1"/>
          </p:cNvSpPr>
          <p:nvPr>
            <p:ph idx="1" hasCustomPrompt="1"/>
          </p:nvPr>
        </p:nvSpPr>
        <p:spPr>
          <a:xfrm>
            <a:off x="457201" y="1278175"/>
            <a:ext cx="3935666" cy="33708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contenu 2"/>
          <p:cNvSpPr>
            <a:spLocks noGrp="1"/>
          </p:cNvSpPr>
          <p:nvPr>
            <p:ph idx="13" hasCustomPrompt="1"/>
          </p:nvPr>
        </p:nvSpPr>
        <p:spPr>
          <a:xfrm>
            <a:off x="4725976" y="1278175"/>
            <a:ext cx="3963426" cy="33708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2" y="73305"/>
            <a:ext cx="496997" cy="540000"/>
          </a:xfrm>
          <a:prstGeom prst="rect">
            <a:avLst/>
          </a:prstGeom>
        </p:spPr>
      </p:pic>
      <p:sp>
        <p:nvSpPr>
          <p:cNvPr id="11" name="Titre 1"/>
          <p:cNvSpPr>
            <a:spLocks noGrp="1"/>
          </p:cNvSpPr>
          <p:nvPr>
            <p:ph type="title"/>
          </p:nvPr>
        </p:nvSpPr>
        <p:spPr>
          <a:xfrm>
            <a:off x="457199" y="640675"/>
            <a:ext cx="7989521" cy="567349"/>
          </a:xfrm>
        </p:spPr>
        <p:txBody>
          <a:bodyPr>
            <a:normAutofit/>
          </a:bodyPr>
          <a:lstStyle>
            <a:lvl1pPr algn="l">
              <a:defRPr sz="3200" b="0">
                <a:solidFill>
                  <a:srgbClr val="5FA4B0"/>
                </a:solidFill>
              </a:defRPr>
            </a:lvl1pPr>
          </a:lstStyle>
          <a:p>
            <a:r>
              <a:rPr lang="fr-FR"/>
              <a:t>Cliquez et modifiez le titre</a:t>
            </a:r>
          </a:p>
        </p:txBody>
      </p:sp>
    </p:spTree>
    <p:extLst>
      <p:ext uri="{BB962C8B-B14F-4D97-AF65-F5344CB8AC3E}">
        <p14:creationId xmlns:p14="http://schemas.microsoft.com/office/powerpoint/2010/main" val="205013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E84C0596-2690-A647-BF28-8313842AC749}" type="datetimeFigureOut">
              <a:rPr lang="fr-FR" smtClean="0"/>
              <a:t>25/01/2023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39CFB3C-5329-804D-A21F-9A0246BF7AB4}" type="slidenum">
              <a:rPr lang="fr-FR" smtClean="0"/>
              <a:t>‹N°›</a:t>
            </a:fld>
            <a:endParaRPr lang="fr-FR" dirty="0"/>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2" y="73305"/>
            <a:ext cx="496997" cy="540000"/>
          </a:xfrm>
          <a:prstGeom prst="rect">
            <a:avLst/>
          </a:prstGeom>
        </p:spPr>
      </p:pic>
    </p:spTree>
    <p:extLst>
      <p:ext uri="{BB962C8B-B14F-4D97-AF65-F5344CB8AC3E}">
        <p14:creationId xmlns:p14="http://schemas.microsoft.com/office/powerpoint/2010/main" val="13775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92288" y="459581"/>
            <a:ext cx="5486400" cy="33921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4025503"/>
            <a:ext cx="5486400" cy="603647"/>
          </a:xfrm>
        </p:spPr>
        <p:txBody>
          <a:bodyPr>
            <a:normAutofit/>
          </a:bodyPr>
          <a:lstStyle>
            <a:lvl1pPr marL="0" indent="0">
              <a:buNone/>
              <a:defRPr sz="1200">
                <a:solidFill>
                  <a:srgbClr val="8C8B8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e la date 4"/>
          <p:cNvSpPr>
            <a:spLocks noGrp="1"/>
          </p:cNvSpPr>
          <p:nvPr>
            <p:ph type="dt" sz="half" idx="10"/>
          </p:nvPr>
        </p:nvSpPr>
        <p:spPr/>
        <p:txBody>
          <a:bodyPr/>
          <a:lstStyle/>
          <a:p>
            <a:fld id="{E84C0596-2690-A647-BF28-8313842AC749}" type="datetimeFigureOut">
              <a:rPr lang="fr-FR" smtClean="0"/>
              <a:t>25/01/2023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39CFB3C-5329-804D-A21F-9A0246BF7AB4}" type="slidenum">
              <a:rPr lang="fr-FR" smtClean="0"/>
              <a:t>‹N°›</a:t>
            </a:fld>
            <a:endParaRPr lang="fr-FR" dirty="0"/>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2" y="73305"/>
            <a:ext cx="496997" cy="540000"/>
          </a:xfrm>
          <a:prstGeom prst="rect">
            <a:avLst/>
          </a:prstGeom>
        </p:spPr>
      </p:pic>
    </p:spTree>
    <p:extLst>
      <p:ext uri="{BB962C8B-B14F-4D97-AF65-F5344CB8AC3E}">
        <p14:creationId xmlns:p14="http://schemas.microsoft.com/office/powerpoint/2010/main" val="29576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ôture_1">
    <p:spTree>
      <p:nvGrpSpPr>
        <p:cNvPr id="1" name=""/>
        <p:cNvGrpSpPr/>
        <p:nvPr/>
      </p:nvGrpSpPr>
      <p:grpSpPr>
        <a:xfrm>
          <a:off x="0" y="0"/>
          <a:ext cx="0" cy="0"/>
          <a:chOff x="0" y="0"/>
          <a:chExt cx="0" cy="0"/>
        </a:xfrm>
      </p:grpSpPr>
      <p:grpSp>
        <p:nvGrpSpPr>
          <p:cNvPr id="2" name="Grouper 1"/>
          <p:cNvGrpSpPr/>
          <p:nvPr userDrawn="1"/>
        </p:nvGrpSpPr>
        <p:grpSpPr>
          <a:xfrm>
            <a:off x="0" y="2271293"/>
            <a:ext cx="9145410" cy="2872676"/>
            <a:chOff x="0" y="2271293"/>
            <a:chExt cx="9145410" cy="2872676"/>
          </a:xfrm>
        </p:grpSpPr>
        <p:sp>
          <p:nvSpPr>
            <p:cNvPr id="7"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Triangle isocèle 9"/>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pic>
        <p:nvPicPr>
          <p:cNvPr id="11" name="Image 10"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086" y="240925"/>
            <a:ext cx="1525828" cy="740816"/>
          </a:xfrm>
          <a:prstGeom prst="rect">
            <a:avLst/>
          </a:prstGeom>
        </p:spPr>
      </p:pic>
      <p:sp>
        <p:nvSpPr>
          <p:cNvPr id="12" name="Titre 1"/>
          <p:cNvSpPr>
            <a:spLocks noGrp="1"/>
          </p:cNvSpPr>
          <p:nvPr>
            <p:ph type="title" hasCustomPrompt="1"/>
          </p:nvPr>
        </p:nvSpPr>
        <p:spPr>
          <a:xfrm>
            <a:off x="1760836" y="1685990"/>
            <a:ext cx="5622328" cy="1180330"/>
          </a:xfrm>
        </p:spPr>
        <p:txBody>
          <a:bodyPr>
            <a:noAutofit/>
          </a:bodyPr>
          <a:lstStyle>
            <a:lvl1pPr algn="ctr">
              <a:defRPr sz="2400" b="0">
                <a:solidFill>
                  <a:srgbClr val="5FA4B0"/>
                </a:solidFill>
              </a:defRPr>
            </a:lvl1pPr>
          </a:lstStyle>
          <a:p>
            <a:r>
              <a:rPr lang="fr-FR" dirty="0"/>
              <a:t>Merci de votre attention/</a:t>
            </a:r>
            <a:br>
              <a:rPr lang="fr-FR" dirty="0"/>
            </a:br>
            <a:r>
              <a:rPr lang="fr-FR" dirty="0"/>
              <a:t>Questions-suggestions/...</a:t>
            </a:r>
          </a:p>
        </p:txBody>
      </p:sp>
    </p:spTree>
    <p:extLst>
      <p:ext uri="{BB962C8B-B14F-4D97-AF65-F5344CB8AC3E}">
        <p14:creationId xmlns:p14="http://schemas.microsoft.com/office/powerpoint/2010/main" val="14408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ôture_2">
    <p:spTree>
      <p:nvGrpSpPr>
        <p:cNvPr id="1" name=""/>
        <p:cNvGrpSpPr/>
        <p:nvPr/>
      </p:nvGrpSpPr>
      <p:grpSpPr>
        <a:xfrm>
          <a:off x="0" y="0"/>
          <a:ext cx="0" cy="0"/>
          <a:chOff x="0" y="0"/>
          <a:chExt cx="0" cy="0"/>
        </a:xfrm>
      </p:grpSpPr>
      <p:grpSp>
        <p:nvGrpSpPr>
          <p:cNvPr id="2" name="Grouper 1"/>
          <p:cNvGrpSpPr/>
          <p:nvPr userDrawn="1"/>
        </p:nvGrpSpPr>
        <p:grpSpPr>
          <a:xfrm>
            <a:off x="0" y="2271293"/>
            <a:ext cx="9145410" cy="2872676"/>
            <a:chOff x="0" y="2271293"/>
            <a:chExt cx="9145410" cy="2872676"/>
          </a:xfrm>
        </p:grpSpPr>
        <p:sp>
          <p:nvSpPr>
            <p:cNvPr id="7"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Triangle isocèle 9"/>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pic>
        <p:nvPicPr>
          <p:cNvPr id="11" name="Image 10"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086" y="240925"/>
            <a:ext cx="1525828" cy="740816"/>
          </a:xfrm>
          <a:prstGeom prst="rect">
            <a:avLst/>
          </a:prstGeom>
        </p:spPr>
      </p:pic>
      <p:sp>
        <p:nvSpPr>
          <p:cNvPr id="12" name="Titre 1"/>
          <p:cNvSpPr>
            <a:spLocks noGrp="1"/>
          </p:cNvSpPr>
          <p:nvPr>
            <p:ph type="title" hasCustomPrompt="1"/>
          </p:nvPr>
        </p:nvSpPr>
        <p:spPr>
          <a:xfrm>
            <a:off x="1760836" y="1685990"/>
            <a:ext cx="5622328" cy="1180330"/>
          </a:xfrm>
        </p:spPr>
        <p:txBody>
          <a:bodyPr>
            <a:noAutofit/>
          </a:bodyPr>
          <a:lstStyle>
            <a:lvl1pPr algn="ctr">
              <a:defRPr sz="2400" b="0">
                <a:solidFill>
                  <a:srgbClr val="5FA4B0"/>
                </a:solidFill>
              </a:defRPr>
            </a:lvl1pPr>
          </a:lstStyle>
          <a:p>
            <a:r>
              <a:rPr lang="fr-FR" dirty="0"/>
              <a:t>Merci de votre attention/</a:t>
            </a:r>
            <a:br>
              <a:rPr lang="fr-FR" dirty="0"/>
            </a:br>
            <a:r>
              <a:rPr lang="fr-FR" dirty="0"/>
              <a:t>Questions-suggestions/...</a:t>
            </a:r>
          </a:p>
        </p:txBody>
      </p:sp>
      <p:sp>
        <p:nvSpPr>
          <p:cNvPr id="4" name="Espace réservé du texte 3"/>
          <p:cNvSpPr>
            <a:spLocks noGrp="1"/>
          </p:cNvSpPr>
          <p:nvPr>
            <p:ph type="body" sz="quarter" idx="10" hasCustomPrompt="1"/>
          </p:nvPr>
        </p:nvSpPr>
        <p:spPr>
          <a:xfrm>
            <a:off x="6328198" y="3952223"/>
            <a:ext cx="2465236" cy="875838"/>
          </a:xfrm>
        </p:spPr>
        <p:txBody>
          <a:bodyPr>
            <a:noAutofit/>
          </a:bodyPr>
          <a:lstStyle>
            <a:lvl1pPr marL="0" indent="0" algn="r">
              <a:buNone/>
              <a:defRPr sz="1200">
                <a:solidFill>
                  <a:schemeClr val="tx1"/>
                </a:solidFill>
              </a:defRPr>
            </a:lvl1pPr>
            <a:lvl2pPr marL="457200" indent="0" algn="r">
              <a:buNone/>
              <a:defRPr sz="1400"/>
            </a:lvl2pPr>
            <a:lvl3pPr marL="914400" indent="0" algn="r">
              <a:buNone/>
              <a:defRPr sz="1400"/>
            </a:lvl3pPr>
            <a:lvl4pPr marL="1371600" indent="0" algn="r">
              <a:buNone/>
              <a:defRPr sz="1400"/>
            </a:lvl4pPr>
            <a:lvl5pPr marL="1828800" indent="0" algn="r">
              <a:buNone/>
              <a:defRPr sz="1400"/>
            </a:lvl5pPr>
          </a:lstStyle>
          <a:p>
            <a:pPr lvl="0"/>
            <a:r>
              <a:rPr lang="fr-FR" sz="1400" dirty="0">
                <a:solidFill>
                  <a:srgbClr val="5FA4B0"/>
                </a:solidFill>
              </a:rPr>
              <a:t>Contact</a:t>
            </a:r>
            <a:endParaRPr lang="fr-FR" dirty="0"/>
          </a:p>
          <a:p>
            <a:pPr lvl="0"/>
            <a:r>
              <a:rPr lang="fr-FR" dirty="0"/>
              <a:t>À compléter</a:t>
            </a:r>
          </a:p>
        </p:txBody>
      </p:sp>
    </p:spTree>
    <p:extLst>
      <p:ext uri="{BB962C8B-B14F-4D97-AF65-F5344CB8AC3E}">
        <p14:creationId xmlns:p14="http://schemas.microsoft.com/office/powerpoint/2010/main" val="13923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3" name="Image 2"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224" y="1817365"/>
            <a:ext cx="3107552" cy="1508770"/>
          </a:xfrm>
          <a:prstGeom prst="rect">
            <a:avLst/>
          </a:prstGeom>
        </p:spPr>
      </p:pic>
    </p:spTree>
    <p:extLst>
      <p:ext uri="{BB962C8B-B14F-4D97-AF65-F5344CB8AC3E}">
        <p14:creationId xmlns:p14="http://schemas.microsoft.com/office/powerpoint/2010/main" val="379641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fr-BE"/>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a:t>Modifier le style des sous-titres du masque</a:t>
            </a:r>
            <a:endParaRPr lang="fr-BE"/>
          </a:p>
        </p:txBody>
      </p:sp>
      <p:sp>
        <p:nvSpPr>
          <p:cNvPr id="4" name="Espace réservé de la date 3"/>
          <p:cNvSpPr>
            <a:spLocks noGrp="1"/>
          </p:cNvSpPr>
          <p:nvPr>
            <p:ph type="dt" sz="half" idx="10"/>
          </p:nvPr>
        </p:nvSpPr>
        <p:spPr>
          <a:xfrm>
            <a:off x="628650" y="4767264"/>
            <a:ext cx="2057400" cy="273844"/>
          </a:xfrm>
          <a:prstGeom prst="rect">
            <a:avLst/>
          </a:prstGeom>
        </p:spPr>
        <p:txBody>
          <a:bodyPr/>
          <a:lstStyle/>
          <a:p>
            <a:fld id="{121A35BF-590D-4576-973E-6B06C5DE5DCA}" type="datetime1">
              <a:rPr lang="fr-BE" smtClean="0"/>
              <a:t>25-01-23</a:t>
            </a:fld>
            <a:endParaRPr lang="fr-BE" dirty="0"/>
          </a:p>
        </p:txBody>
      </p:sp>
      <p:sp>
        <p:nvSpPr>
          <p:cNvPr id="5" name="Espace réservé du pied de page 4"/>
          <p:cNvSpPr>
            <a:spLocks noGrp="1"/>
          </p:cNvSpPr>
          <p:nvPr>
            <p:ph type="ftr" sz="quarter" idx="11"/>
          </p:nvPr>
        </p:nvSpPr>
        <p:spPr>
          <a:xfrm>
            <a:off x="3028950" y="4767264"/>
            <a:ext cx="3086100" cy="273844"/>
          </a:xfrm>
          <a:prstGeom prst="rect">
            <a:avLst/>
          </a:prstGeom>
        </p:spPr>
        <p:txBody>
          <a:bodyPr/>
          <a:lstStyle/>
          <a:p>
            <a:endParaRPr lang="fr-BE" dirty="0"/>
          </a:p>
        </p:txBody>
      </p:sp>
      <p:sp>
        <p:nvSpPr>
          <p:cNvPr id="6" name="Espace réservé du numéro de diapositive 5"/>
          <p:cNvSpPr>
            <a:spLocks noGrp="1"/>
          </p:cNvSpPr>
          <p:nvPr>
            <p:ph type="sldNum" sz="quarter" idx="12"/>
          </p:nvPr>
        </p:nvSpPr>
        <p:spPr/>
        <p:txBody>
          <a:bodyPr/>
          <a:lstStyle/>
          <a:p>
            <a:fld id="{BAB502A0-4382-4955-AAF3-69FD8F2E01DF}" type="slidenum">
              <a:rPr lang="fr-BE" smtClean="0"/>
              <a:t>‹N°›</a:t>
            </a:fld>
            <a:endParaRPr lang="fr-BE" dirty="0"/>
          </a:p>
        </p:txBody>
      </p:sp>
    </p:spTree>
    <p:extLst>
      <p:ext uri="{BB962C8B-B14F-4D97-AF65-F5344CB8AC3E}">
        <p14:creationId xmlns:p14="http://schemas.microsoft.com/office/powerpoint/2010/main" val="38403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29" name="Grouper 28"/>
          <p:cNvGrpSpPr/>
          <p:nvPr userDrawn="1"/>
        </p:nvGrpSpPr>
        <p:grpSpPr>
          <a:xfrm>
            <a:off x="0" y="2276498"/>
            <a:ext cx="9145410" cy="2872676"/>
            <a:chOff x="0" y="2271293"/>
            <a:chExt cx="9145410" cy="2872676"/>
          </a:xfrm>
        </p:grpSpPr>
        <p:sp>
          <p:nvSpPr>
            <p:cNvPr id="28"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Triangle isocèle 3"/>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2" name="Titre 1"/>
          <p:cNvSpPr>
            <a:spLocks noGrp="1"/>
          </p:cNvSpPr>
          <p:nvPr>
            <p:ph type="title"/>
          </p:nvPr>
        </p:nvSpPr>
        <p:spPr>
          <a:xfrm>
            <a:off x="848915" y="1987058"/>
            <a:ext cx="7493796" cy="567349"/>
          </a:xfrm>
        </p:spPr>
        <p:txBody>
          <a:bodyPr>
            <a:normAutofit/>
          </a:bodyPr>
          <a:lstStyle>
            <a:lvl1pPr>
              <a:defRPr sz="3200" b="1">
                <a:solidFill>
                  <a:srgbClr val="5FA4B0"/>
                </a:solidFill>
              </a:defRPr>
            </a:lvl1pPr>
          </a:lstStyle>
          <a:p>
            <a:r>
              <a:rPr lang="fr-FR"/>
              <a:t>Cliquez et modifiez le titre</a:t>
            </a:r>
          </a:p>
        </p:txBody>
      </p:sp>
      <p:sp>
        <p:nvSpPr>
          <p:cNvPr id="7" name="Espace réservé du texte 6"/>
          <p:cNvSpPr>
            <a:spLocks noGrp="1"/>
          </p:cNvSpPr>
          <p:nvPr>
            <p:ph type="body" sz="quarter" idx="10" hasCustomPrompt="1"/>
          </p:nvPr>
        </p:nvSpPr>
        <p:spPr>
          <a:xfrm>
            <a:off x="2012181" y="2633009"/>
            <a:ext cx="5119638" cy="552855"/>
          </a:xfrm>
        </p:spPr>
        <p:txBody>
          <a:bodyPr>
            <a:noAutofit/>
          </a:bodyPr>
          <a:lstStyle>
            <a:lvl1pPr marL="0" indent="0" algn="ct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pic>
        <p:nvPicPr>
          <p:cNvPr id="16" name="Image 15"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086" y="240925"/>
            <a:ext cx="1525828" cy="740816"/>
          </a:xfrm>
          <a:prstGeom prst="rect">
            <a:avLst/>
          </a:prstGeom>
        </p:spPr>
      </p:pic>
    </p:spTree>
    <p:extLst>
      <p:ext uri="{BB962C8B-B14F-4D97-AF65-F5344CB8AC3E}">
        <p14:creationId xmlns:p14="http://schemas.microsoft.com/office/powerpoint/2010/main" val="376469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ULiege FR 1">
    <p:spTree>
      <p:nvGrpSpPr>
        <p:cNvPr id="1" name=""/>
        <p:cNvGrpSpPr/>
        <p:nvPr/>
      </p:nvGrpSpPr>
      <p:grpSpPr>
        <a:xfrm>
          <a:off x="0" y="0"/>
          <a:ext cx="0" cy="0"/>
          <a:chOff x="0" y="0"/>
          <a:chExt cx="0" cy="0"/>
        </a:xfrm>
      </p:grpSpPr>
      <p:pic>
        <p:nvPicPr>
          <p:cNvPr id="2" name="Image 1" descr="chiffres-ppt_16-9_FR-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652" cy="5143500"/>
          </a:xfrm>
          <a:prstGeom prst="rect">
            <a:avLst/>
          </a:prstGeom>
        </p:spPr>
      </p:pic>
    </p:spTree>
    <p:extLst>
      <p:ext uri="{BB962C8B-B14F-4D97-AF65-F5344CB8AC3E}">
        <p14:creationId xmlns:p14="http://schemas.microsoft.com/office/powerpoint/2010/main" val="363794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ULiege FR 2">
    <p:spTree>
      <p:nvGrpSpPr>
        <p:cNvPr id="1" name=""/>
        <p:cNvGrpSpPr/>
        <p:nvPr/>
      </p:nvGrpSpPr>
      <p:grpSpPr>
        <a:xfrm>
          <a:off x="0" y="0"/>
          <a:ext cx="0" cy="0"/>
          <a:chOff x="0" y="0"/>
          <a:chExt cx="0" cy="0"/>
        </a:xfrm>
      </p:grpSpPr>
      <p:pic>
        <p:nvPicPr>
          <p:cNvPr id="3" name="Image 2" descr="chiffres-ppt_F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 y="0"/>
            <a:ext cx="9141652" cy="5143500"/>
          </a:xfrm>
          <a:prstGeom prst="rect">
            <a:avLst/>
          </a:prstGeom>
        </p:spPr>
      </p:pic>
    </p:spTree>
    <p:extLst>
      <p:ext uri="{BB962C8B-B14F-4D97-AF65-F5344CB8AC3E}">
        <p14:creationId xmlns:p14="http://schemas.microsoft.com/office/powerpoint/2010/main" val="150700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ULiege FR 3">
    <p:spTree>
      <p:nvGrpSpPr>
        <p:cNvPr id="1" name=""/>
        <p:cNvGrpSpPr/>
        <p:nvPr/>
      </p:nvGrpSpPr>
      <p:grpSpPr>
        <a:xfrm>
          <a:off x="0" y="0"/>
          <a:ext cx="0" cy="0"/>
          <a:chOff x="0" y="0"/>
          <a:chExt cx="0" cy="0"/>
        </a:xfrm>
      </p:grpSpPr>
      <p:pic>
        <p:nvPicPr>
          <p:cNvPr id="3" name="Image 2" descr="chiffres-ppt_FR-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 y="0"/>
            <a:ext cx="9141652" cy="5143500"/>
          </a:xfrm>
          <a:prstGeom prst="rect">
            <a:avLst/>
          </a:prstGeom>
        </p:spPr>
      </p:pic>
    </p:spTree>
    <p:extLst>
      <p:ext uri="{BB962C8B-B14F-4D97-AF65-F5344CB8AC3E}">
        <p14:creationId xmlns:p14="http://schemas.microsoft.com/office/powerpoint/2010/main" val="219993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ULiege EN 1">
    <p:spTree>
      <p:nvGrpSpPr>
        <p:cNvPr id="1" name=""/>
        <p:cNvGrpSpPr/>
        <p:nvPr/>
      </p:nvGrpSpPr>
      <p:grpSpPr>
        <a:xfrm>
          <a:off x="0" y="0"/>
          <a:ext cx="0" cy="0"/>
          <a:chOff x="0" y="0"/>
          <a:chExt cx="0" cy="0"/>
        </a:xfrm>
      </p:grpSpPr>
      <p:pic>
        <p:nvPicPr>
          <p:cNvPr id="2" name="Image 1" descr="chiffres-ppt_16-9_EN-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 y="0"/>
            <a:ext cx="9143765" cy="5143500"/>
          </a:xfrm>
          <a:prstGeom prst="rect">
            <a:avLst/>
          </a:prstGeom>
        </p:spPr>
      </p:pic>
    </p:spTree>
    <p:extLst>
      <p:ext uri="{BB962C8B-B14F-4D97-AF65-F5344CB8AC3E}">
        <p14:creationId xmlns:p14="http://schemas.microsoft.com/office/powerpoint/2010/main" val="140478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ULiege EN 2">
    <p:spTree>
      <p:nvGrpSpPr>
        <p:cNvPr id="1" name=""/>
        <p:cNvGrpSpPr/>
        <p:nvPr/>
      </p:nvGrpSpPr>
      <p:grpSpPr>
        <a:xfrm>
          <a:off x="0" y="0"/>
          <a:ext cx="0" cy="0"/>
          <a:chOff x="0" y="0"/>
          <a:chExt cx="0" cy="0"/>
        </a:xfrm>
      </p:grpSpPr>
      <p:pic>
        <p:nvPicPr>
          <p:cNvPr id="3" name="Image 2" descr="chiffres-ppt_EN-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 y="0"/>
            <a:ext cx="9143765" cy="5143500"/>
          </a:xfrm>
          <a:prstGeom prst="rect">
            <a:avLst/>
          </a:prstGeom>
        </p:spPr>
      </p:pic>
    </p:spTree>
    <p:extLst>
      <p:ext uri="{BB962C8B-B14F-4D97-AF65-F5344CB8AC3E}">
        <p14:creationId xmlns:p14="http://schemas.microsoft.com/office/powerpoint/2010/main" val="336396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ULiege EN 3">
    <p:spTree>
      <p:nvGrpSpPr>
        <p:cNvPr id="1" name=""/>
        <p:cNvGrpSpPr/>
        <p:nvPr/>
      </p:nvGrpSpPr>
      <p:grpSpPr>
        <a:xfrm>
          <a:off x="0" y="0"/>
          <a:ext cx="0" cy="0"/>
          <a:chOff x="0" y="0"/>
          <a:chExt cx="0" cy="0"/>
        </a:xfrm>
      </p:grpSpPr>
      <p:pic>
        <p:nvPicPr>
          <p:cNvPr id="3" name="Image 2" descr="chiffres-ppt_EN-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 y="0"/>
            <a:ext cx="9143765" cy="5143500"/>
          </a:xfrm>
          <a:prstGeom prst="rect">
            <a:avLst/>
          </a:prstGeom>
        </p:spPr>
      </p:pic>
    </p:spTree>
    <p:extLst>
      <p:ext uri="{BB962C8B-B14F-4D97-AF65-F5344CB8AC3E}">
        <p14:creationId xmlns:p14="http://schemas.microsoft.com/office/powerpoint/2010/main" val="146690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pSp>
        <p:nvGrpSpPr>
          <p:cNvPr id="2" name="Grouper 1"/>
          <p:cNvGrpSpPr/>
          <p:nvPr userDrawn="1"/>
        </p:nvGrpSpPr>
        <p:grpSpPr>
          <a:xfrm>
            <a:off x="-5102" y="-5100"/>
            <a:ext cx="9149101" cy="5150642"/>
            <a:chOff x="-5102" y="-5100"/>
            <a:chExt cx="9149101" cy="5150642"/>
          </a:xfrm>
        </p:grpSpPr>
        <p:sp>
          <p:nvSpPr>
            <p:cNvPr id="18" name="Triangle isocèle 17"/>
            <p:cNvSpPr/>
            <p:nvPr userDrawn="1"/>
          </p:nvSpPr>
          <p:spPr>
            <a:xfrm rot="5400000">
              <a:off x="1200324" y="-1210526"/>
              <a:ext cx="5150642"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0642" h="7561493">
                  <a:moveTo>
                    <a:pt x="0" y="7561493"/>
                  </a:moveTo>
                  <a:cubicBezTo>
                    <a:pt x="511" y="6310032"/>
                    <a:pt x="1021" y="5058572"/>
                    <a:pt x="1532" y="3807111"/>
                  </a:cubicBezTo>
                  <a:lnTo>
                    <a:pt x="1920632" y="0"/>
                  </a:lnTo>
                  <a:lnTo>
                    <a:pt x="5150642" y="6425259"/>
                  </a:lnTo>
                  <a:lnTo>
                    <a:pt x="5150642" y="7560475"/>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sp>
          <p:nvSpPr>
            <p:cNvPr id="19" name="Triangle isocèle 18"/>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7" name="Espace réservé de la date 6"/>
          <p:cNvSpPr>
            <a:spLocks noGrp="1"/>
          </p:cNvSpPr>
          <p:nvPr>
            <p:ph type="dt" sz="half" idx="10"/>
          </p:nvPr>
        </p:nvSpPr>
        <p:spPr/>
        <p:txBody>
          <a:bodyPr/>
          <a:lstStyle/>
          <a:p>
            <a:fld id="{E84C0596-2690-A647-BF28-8313842AC749}" type="datetimeFigureOut">
              <a:rPr lang="fr-FR" smtClean="0"/>
              <a:t>25/01/2023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39CFB3C-5329-804D-A21F-9A0246BF7AB4}" type="slidenum">
              <a:rPr lang="fr-FR" smtClean="0"/>
              <a:t>‹N°›</a:t>
            </a:fld>
            <a:endParaRPr lang="fr-FR" dirty="0"/>
          </a:p>
        </p:txBody>
      </p:sp>
      <p:pic>
        <p:nvPicPr>
          <p:cNvPr id="12" name="Image 11"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4632" y="74181"/>
            <a:ext cx="1010445" cy="490589"/>
          </a:xfrm>
          <a:prstGeom prst="rect">
            <a:avLst/>
          </a:prstGeom>
        </p:spPr>
      </p:pic>
      <p:sp>
        <p:nvSpPr>
          <p:cNvPr id="10" name="Titre 1"/>
          <p:cNvSpPr>
            <a:spLocks noGrp="1"/>
          </p:cNvSpPr>
          <p:nvPr>
            <p:ph type="title"/>
          </p:nvPr>
        </p:nvSpPr>
        <p:spPr>
          <a:xfrm>
            <a:off x="3186817" y="3476665"/>
            <a:ext cx="5622328" cy="567349"/>
          </a:xfrm>
        </p:spPr>
        <p:txBody>
          <a:bodyPr>
            <a:normAutofit/>
          </a:bodyPr>
          <a:lstStyle>
            <a:lvl1pPr algn="r">
              <a:defRPr sz="3200" b="1">
                <a:solidFill>
                  <a:srgbClr val="5FA4B0"/>
                </a:solidFill>
              </a:defRPr>
            </a:lvl1pPr>
          </a:lstStyle>
          <a:p>
            <a:r>
              <a:rPr lang="fr-FR"/>
              <a:t>Cliquez et modifiez le titre</a:t>
            </a:r>
          </a:p>
        </p:txBody>
      </p:sp>
      <p:sp>
        <p:nvSpPr>
          <p:cNvPr id="11" name="Espace réservé du texte 6"/>
          <p:cNvSpPr>
            <a:spLocks noGrp="1"/>
          </p:cNvSpPr>
          <p:nvPr>
            <p:ph type="body" sz="quarter" idx="13" hasCustomPrompt="1"/>
          </p:nvPr>
        </p:nvSpPr>
        <p:spPr>
          <a:xfrm>
            <a:off x="3186817" y="4122616"/>
            <a:ext cx="5622328" cy="486486"/>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spTree>
    <p:extLst>
      <p:ext uri="{BB962C8B-B14F-4D97-AF65-F5344CB8AC3E}">
        <p14:creationId xmlns:p14="http://schemas.microsoft.com/office/powerpoint/2010/main" val="261367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4C0596-2690-A647-BF28-8313842AC749}" type="datetimeFigureOut">
              <a:rPr lang="fr-FR" smtClean="0"/>
              <a:t>25/01/2023</a:t>
            </a:fld>
            <a:endParaRPr lang="fr-FR" dirty="0"/>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9CFB3C-5329-804D-A21F-9A0246BF7AB4}" type="slidenum">
              <a:rPr lang="fr-FR" smtClean="0"/>
              <a:t>‹N°›</a:t>
            </a:fld>
            <a:endParaRPr lang="fr-FR" dirty="0"/>
          </a:p>
        </p:txBody>
      </p:sp>
    </p:spTree>
    <p:extLst>
      <p:ext uri="{BB962C8B-B14F-4D97-AF65-F5344CB8AC3E}">
        <p14:creationId xmlns:p14="http://schemas.microsoft.com/office/powerpoint/2010/main" val="272288666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65" r:id="rId4"/>
    <p:sldLayoutId id="2147483666" r:id="rId5"/>
    <p:sldLayoutId id="2147483667" r:id="rId6"/>
    <p:sldLayoutId id="2147483668" r:id="rId7"/>
    <p:sldLayoutId id="2147483669" r:id="rId8"/>
    <p:sldLayoutId id="2147483653" r:id="rId9"/>
    <p:sldLayoutId id="2147483654" r:id="rId10"/>
    <p:sldLayoutId id="2147483655" r:id="rId11"/>
    <p:sldLayoutId id="2147483662" r:id="rId12"/>
    <p:sldLayoutId id="2147483660" r:id="rId13"/>
    <p:sldLayoutId id="2147483657" r:id="rId14"/>
    <p:sldLayoutId id="2147483661" r:id="rId15"/>
    <p:sldLayoutId id="2147483664" r:id="rId16"/>
    <p:sldLayoutId id="2147483663" r:id="rId17"/>
    <p:sldLayoutId id="2147483671" r:id="rId1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707F"/>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64725" y="3463375"/>
            <a:ext cx="5152370" cy="521302"/>
          </a:xfrm>
        </p:spPr>
        <p:txBody>
          <a:bodyPr>
            <a:normAutofit fontScale="90000"/>
          </a:bodyPr>
          <a:lstStyle/>
          <a:p>
            <a:br>
              <a:rPr lang="fr-FR" dirty="0"/>
            </a:br>
            <a:br>
              <a:rPr lang="fr-FR" dirty="0"/>
            </a:br>
            <a:r>
              <a:rPr lang="fr-FR" dirty="0"/>
              <a:t>Evaluation institutionnelle de l’Université de Liège</a:t>
            </a:r>
            <a:br>
              <a:rPr lang="fr-FR" dirty="0"/>
            </a:br>
            <a:r>
              <a:rPr lang="fr-FR" dirty="0"/>
              <a:t>Plan d’actions </a:t>
            </a:r>
          </a:p>
        </p:txBody>
      </p:sp>
      <p:sp>
        <p:nvSpPr>
          <p:cNvPr id="6" name="ZoneTexte 5">
            <a:extLst>
              <a:ext uri="{FF2B5EF4-FFF2-40B4-BE49-F238E27FC236}">
                <a16:creationId xmlns:a16="http://schemas.microsoft.com/office/drawing/2014/main" id="{B8A478DD-ED6B-7356-606D-C658E451CF99}"/>
              </a:ext>
            </a:extLst>
          </p:cNvPr>
          <p:cNvSpPr txBox="1"/>
          <p:nvPr/>
        </p:nvSpPr>
        <p:spPr>
          <a:xfrm>
            <a:off x="4311869" y="4351283"/>
            <a:ext cx="914400" cy="914400"/>
          </a:xfrm>
          <a:prstGeom prst="rect">
            <a:avLst/>
          </a:prstGeom>
        </p:spPr>
        <p:txBody>
          <a:bodyPr vert="horz" wrap="none" lIns="91440" tIns="45720" rIns="91440" bIns="45720" rtlCol="0" anchor="ctr">
            <a:normAutofit/>
          </a:bodyPr>
          <a:lstStyle/>
          <a:p>
            <a:r>
              <a:rPr lang="fr-BE"/>
              <a:t>25/1 – version 2</a:t>
            </a:r>
            <a:endParaRPr lang="fr-BE" dirty="0"/>
          </a:p>
        </p:txBody>
      </p:sp>
    </p:spTree>
    <p:extLst>
      <p:ext uri="{BB962C8B-B14F-4D97-AF65-F5344CB8AC3E}">
        <p14:creationId xmlns:p14="http://schemas.microsoft.com/office/powerpoint/2010/main" val="27462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AB502A0-4382-4955-AAF3-69FD8F2E01DF}" type="slidenum">
              <a:rPr lang="fr-BE" smtClean="0"/>
              <a:t>10</a:t>
            </a:fld>
            <a:endParaRPr lang="fr-BE" dirty="0"/>
          </a:p>
        </p:txBody>
      </p:sp>
      <p:sp>
        <p:nvSpPr>
          <p:cNvPr id="12" name="ZoneTexte 11"/>
          <p:cNvSpPr txBox="1"/>
          <p:nvPr/>
        </p:nvSpPr>
        <p:spPr>
          <a:xfrm>
            <a:off x="397697" y="183476"/>
            <a:ext cx="7153246" cy="984885"/>
          </a:xfrm>
          <a:prstGeom prst="rect">
            <a:avLst/>
          </a:prstGeom>
          <a:noFill/>
        </p:spPr>
        <p:txBody>
          <a:bodyPr wrap="square" rtlCol="0">
            <a:spAutoFit/>
          </a:bodyPr>
          <a:lstStyle/>
          <a:p>
            <a:pPr algn="ctr"/>
            <a:r>
              <a:rPr lang="fr-BE" sz="2900" dirty="0">
                <a:solidFill>
                  <a:srgbClr val="5FA4B0"/>
                </a:solidFill>
                <a:latin typeface="+mj-lt"/>
                <a:ea typeface="+mj-ea"/>
                <a:cs typeface="+mj-cs"/>
              </a:rPr>
              <a:t>7. Recherche (en lien avec l’enseignement et le doctorat)</a:t>
            </a:r>
          </a:p>
        </p:txBody>
      </p:sp>
      <p:graphicFrame>
        <p:nvGraphicFramePr>
          <p:cNvPr id="5" name="Tableau 4">
            <a:extLst>
              <a:ext uri="{FF2B5EF4-FFF2-40B4-BE49-F238E27FC236}">
                <a16:creationId xmlns:a16="http://schemas.microsoft.com/office/drawing/2014/main" id="{181D33FB-4B50-87B8-7CEE-04E272FFE1D7}"/>
              </a:ext>
            </a:extLst>
          </p:cNvPr>
          <p:cNvGraphicFramePr>
            <a:graphicFrameLocks noGrp="1"/>
          </p:cNvGraphicFramePr>
          <p:nvPr>
            <p:extLst>
              <p:ext uri="{D42A27DB-BD31-4B8C-83A1-F6EECF244321}">
                <p14:modId xmlns:p14="http://schemas.microsoft.com/office/powerpoint/2010/main" val="2516629848"/>
              </p:ext>
            </p:extLst>
          </p:nvPr>
        </p:nvGraphicFramePr>
        <p:xfrm>
          <a:off x="787400" y="1126182"/>
          <a:ext cx="7089960" cy="836676"/>
        </p:xfrm>
        <a:graphic>
          <a:graphicData uri="http://schemas.openxmlformats.org/drawingml/2006/table">
            <a:tbl>
              <a:tblPr firstRow="1" firstCol="1" bandRow="1">
                <a:tableStyleId>{22838BEF-8BB2-4498-84A7-C5851F593DF1}</a:tableStyleId>
              </a:tblPr>
              <a:tblGrid>
                <a:gridCol w="1203510">
                  <a:extLst>
                    <a:ext uri="{9D8B030D-6E8A-4147-A177-3AD203B41FA5}">
                      <a16:colId xmlns:a16="http://schemas.microsoft.com/office/drawing/2014/main" val="3584749878"/>
                    </a:ext>
                  </a:extLst>
                </a:gridCol>
                <a:gridCol w="4578350">
                  <a:extLst>
                    <a:ext uri="{9D8B030D-6E8A-4147-A177-3AD203B41FA5}">
                      <a16:colId xmlns:a16="http://schemas.microsoft.com/office/drawing/2014/main" val="752069264"/>
                    </a:ext>
                  </a:extLst>
                </a:gridCol>
                <a:gridCol w="790390">
                  <a:extLst>
                    <a:ext uri="{9D8B030D-6E8A-4147-A177-3AD203B41FA5}">
                      <a16:colId xmlns:a16="http://schemas.microsoft.com/office/drawing/2014/main" val="1920906101"/>
                    </a:ext>
                  </a:extLst>
                </a:gridCol>
                <a:gridCol w="517710">
                  <a:extLst>
                    <a:ext uri="{9D8B030D-6E8A-4147-A177-3AD203B41FA5}">
                      <a16:colId xmlns:a16="http://schemas.microsoft.com/office/drawing/2014/main" val="1617855473"/>
                    </a:ext>
                  </a:extLst>
                </a:gridCol>
              </a:tblGrid>
              <a:tr h="0">
                <a:tc>
                  <a:txBody>
                    <a:bodyPr/>
                    <a:lstStyle/>
                    <a:p>
                      <a:pPr algn="ctr">
                        <a:lnSpc>
                          <a:spcPct val="125000"/>
                        </a:lnSpc>
                      </a:pPr>
                      <a:r>
                        <a:rPr lang="fr-BE" sz="1000" dirty="0">
                          <a:effectLst/>
                        </a:rPr>
                        <a:t>Axe</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rPr>
                        <a:t>Action</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latin typeface="Source Sans Pro" panose="020B0503030403020204" pitchFamily="34" charset="0"/>
                          <a:ea typeface="Source Sans Pro" panose="020B0503030403020204" pitchFamily="34" charset="0"/>
                          <a:cs typeface="Source Sans Pro" panose="020B0503030403020204" pitchFamily="34" charset="0"/>
                        </a:rPr>
                        <a:t>Pilote</a:t>
                      </a:r>
                    </a:p>
                  </a:txBody>
                  <a:tcPr marL="68580" marR="68580" marT="0" marB="0">
                    <a:noFill/>
                  </a:tcPr>
                </a:tc>
                <a:tc>
                  <a:txBody>
                    <a:bodyPr/>
                    <a:lstStyle/>
                    <a:p>
                      <a:pPr algn="ct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extLst>
                  <a:ext uri="{0D108BD9-81ED-4DB2-BD59-A6C34878D82A}">
                    <a16:rowId xmlns:a16="http://schemas.microsoft.com/office/drawing/2014/main" val="305776912"/>
                  </a:ext>
                </a:extLst>
              </a:tr>
              <a:tr h="0">
                <a:tc rowSpan="2">
                  <a:txBody>
                    <a:bodyPr/>
                    <a:lstStyle/>
                    <a:p>
                      <a:pPr>
                        <a:lnSpc>
                          <a:spcPct val="125000"/>
                        </a:lnSpc>
                      </a:pPr>
                      <a:r>
                        <a:rPr lang="fr-BE" sz="900" dirty="0">
                          <a:effectLst/>
                        </a:rPr>
                        <a:t>Excellence</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tc>
                  <a:txBody>
                    <a:bodyPr/>
                    <a:lstStyle/>
                    <a:p>
                      <a:pPr marL="0" lvl="1" algn="l" defTabSz="457200" rtl="0" eaLnBrk="1" latinLnBrk="0" hangingPunct="1">
                        <a:lnSpc>
                          <a:spcPct val="125000"/>
                        </a:lnSpc>
                      </a:pPr>
                      <a:r>
                        <a:rPr lang="fr-FR" sz="900" kern="1200" dirty="0">
                          <a:solidFill>
                            <a:schemeClr val="dk1"/>
                          </a:solidFill>
                          <a:effectLst/>
                          <a:latin typeface="+mn-lt"/>
                          <a:ea typeface="+mn-ea"/>
                          <a:cs typeface="+mn-cs"/>
                        </a:rPr>
                        <a:t>Proposer une charte institutionnelle du doctorat et un </a:t>
                      </a:r>
                      <a:r>
                        <a:rPr lang="fr-FR" sz="900" kern="1200" dirty="0" err="1">
                          <a:solidFill>
                            <a:schemeClr val="dk1"/>
                          </a:solidFill>
                          <a:effectLst/>
                          <a:latin typeface="+mn-lt"/>
                          <a:ea typeface="+mn-ea"/>
                          <a:cs typeface="+mn-cs"/>
                        </a:rPr>
                        <a:t>Evalens</a:t>
                      </a:r>
                      <a:r>
                        <a:rPr lang="fr-FR" sz="900" kern="1200" dirty="0">
                          <a:solidFill>
                            <a:schemeClr val="dk1"/>
                          </a:solidFill>
                          <a:effectLst/>
                          <a:latin typeface="+mn-lt"/>
                          <a:ea typeface="+mn-ea"/>
                          <a:cs typeface="+mn-cs"/>
                        </a:rPr>
                        <a:t> doctorat </a:t>
                      </a:r>
                      <a:endParaRPr lang="fr-BE" sz="900" kern="1200" dirty="0">
                        <a:solidFill>
                          <a:schemeClr val="dk1"/>
                        </a:solidFill>
                        <a:effectLst/>
                        <a:latin typeface="+mn-lt"/>
                        <a:ea typeface="+mn-ea"/>
                        <a:cs typeface="+mn-cs"/>
                      </a:endParaRPr>
                    </a:p>
                  </a:txBody>
                  <a:tcPr marL="46436" marR="46436" marT="0" marB="0">
                    <a:noFill/>
                  </a:tcPr>
                </a:tc>
                <a:tc>
                  <a:txBody>
                    <a:bodyPr/>
                    <a:lstStyle/>
                    <a:p>
                      <a:pPr>
                        <a:lnSpc>
                          <a:spcPct val="125000"/>
                        </a:lnSpc>
                      </a:pPr>
                      <a:r>
                        <a:rPr lang="fr-BE" sz="900" kern="1200" dirty="0">
                          <a:solidFill>
                            <a:schemeClr val="dk1"/>
                          </a:solidFill>
                          <a:effectLst/>
                          <a:latin typeface="+mn-lt"/>
                          <a:ea typeface="+mn-ea"/>
                          <a:cs typeface="+mn-cs"/>
                        </a:rPr>
                        <a:t>AA</a:t>
                      </a:r>
                    </a:p>
                  </a:txBody>
                  <a:tcPr marL="46436" marR="46436"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3220486924"/>
                  </a:ext>
                </a:extLst>
              </a:tr>
              <a:tr h="55953">
                <a:tc vMerge="1">
                  <a:txBody>
                    <a:bodyPr/>
                    <a:lstStyle/>
                    <a:p>
                      <a:endParaRPr lang="fr-BE"/>
                    </a:p>
                  </a:txBody>
                  <a:tcPr>
                    <a:noFill/>
                  </a:tcPr>
                </a:tc>
                <a:tc>
                  <a:txBody>
                    <a:bodyPr/>
                    <a:lstStyle/>
                    <a:p>
                      <a:pPr>
                        <a:lnSpc>
                          <a:spcPct val="125000"/>
                        </a:lnSpc>
                      </a:pPr>
                      <a:r>
                        <a:rPr lang="fr-BE" sz="900" kern="1200" dirty="0">
                          <a:solidFill>
                            <a:schemeClr val="dk1"/>
                          </a:solidFill>
                          <a:effectLst/>
                          <a:latin typeface="+mn-lt"/>
                          <a:ea typeface="+mn-ea"/>
                          <a:cs typeface="+mn-cs"/>
                        </a:rPr>
                        <a:t>Renforcer la mise en place de dispositifs permettant de repérer les </a:t>
                      </a:r>
                      <a:r>
                        <a:rPr lang="fr-BE" sz="900" kern="1200" dirty="0" err="1">
                          <a:solidFill>
                            <a:schemeClr val="dk1"/>
                          </a:solidFill>
                          <a:effectLst/>
                          <a:latin typeface="+mn-lt"/>
                          <a:ea typeface="+mn-ea"/>
                          <a:cs typeface="+mn-cs"/>
                        </a:rPr>
                        <a:t>étudiant.e.s</a:t>
                      </a:r>
                      <a:r>
                        <a:rPr lang="fr-BE" sz="900" kern="1200" dirty="0">
                          <a:solidFill>
                            <a:schemeClr val="dk1"/>
                          </a:solidFill>
                          <a:effectLst/>
                          <a:latin typeface="+mn-lt"/>
                          <a:ea typeface="+mn-ea"/>
                          <a:cs typeface="+mn-cs"/>
                        </a:rPr>
                        <a:t> à haut potentiel en matière de recherche, pour leur offrir une adaptation de leur cursus</a:t>
                      </a:r>
                    </a:p>
                    <a:p>
                      <a:pPr>
                        <a:lnSpc>
                          <a:spcPct val="125000"/>
                        </a:lnSpc>
                      </a:pPr>
                      <a:r>
                        <a:rPr lang="fr-BE" sz="900" kern="1200" dirty="0">
                          <a:solidFill>
                            <a:schemeClr val="dk1"/>
                          </a:solidFill>
                          <a:effectLst/>
                          <a:latin typeface="+mn-lt"/>
                          <a:ea typeface="+mn-ea"/>
                          <a:cs typeface="+mn-cs"/>
                        </a:rPr>
                        <a:t> </a:t>
                      </a:r>
                    </a:p>
                  </a:txBody>
                  <a:tcPr marL="46436" marR="46436" marT="0" marB="0">
                    <a:noFill/>
                  </a:tcPr>
                </a:tc>
                <a:tc>
                  <a:txBody>
                    <a:bodyPr/>
                    <a:lstStyle/>
                    <a:p>
                      <a:pPr>
                        <a:lnSpc>
                          <a:spcPct val="125000"/>
                        </a:lnSpc>
                      </a:pPr>
                      <a:r>
                        <a:rPr lang="fr-BE" sz="900" kern="1200" dirty="0">
                          <a:solidFill>
                            <a:schemeClr val="dk1"/>
                          </a:solidFill>
                          <a:effectLst/>
                          <a:latin typeface="+mn-lt"/>
                          <a:ea typeface="+mn-ea"/>
                          <a:cs typeface="+mn-cs"/>
                        </a:rPr>
                        <a:t>AA</a:t>
                      </a:r>
                    </a:p>
                  </a:txBody>
                  <a:tcPr marL="46436" marR="46436"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617458213"/>
                  </a:ext>
                </a:extLst>
              </a:tr>
            </a:tbl>
          </a:graphicData>
        </a:graphic>
      </p:graphicFrame>
      <p:graphicFrame>
        <p:nvGraphicFramePr>
          <p:cNvPr id="2" name="Tableau 1">
            <a:extLst>
              <a:ext uri="{FF2B5EF4-FFF2-40B4-BE49-F238E27FC236}">
                <a16:creationId xmlns:a16="http://schemas.microsoft.com/office/drawing/2014/main" id="{1C58850C-646C-1AE8-70C8-2AB5FC9185B7}"/>
              </a:ext>
            </a:extLst>
          </p:cNvPr>
          <p:cNvGraphicFramePr>
            <a:graphicFrameLocks noGrp="1"/>
          </p:cNvGraphicFramePr>
          <p:nvPr>
            <p:extLst>
              <p:ext uri="{D42A27DB-BD31-4B8C-83A1-F6EECF244321}">
                <p14:modId xmlns:p14="http://schemas.microsoft.com/office/powerpoint/2010/main" val="2611818375"/>
              </p:ext>
            </p:extLst>
          </p:nvPr>
        </p:nvGraphicFramePr>
        <p:xfrm>
          <a:off x="768720" y="2037893"/>
          <a:ext cx="7079880" cy="2928620"/>
        </p:xfrm>
        <a:graphic>
          <a:graphicData uri="http://schemas.openxmlformats.org/drawingml/2006/table">
            <a:tbl>
              <a:tblPr firstRow="1" firstCol="1" bandRow="1">
                <a:tableStyleId>{22838BEF-8BB2-4498-84A7-C5851F593DF1}</a:tableStyleId>
              </a:tblPr>
              <a:tblGrid>
                <a:gridCol w="1240380">
                  <a:extLst>
                    <a:ext uri="{9D8B030D-6E8A-4147-A177-3AD203B41FA5}">
                      <a16:colId xmlns:a16="http://schemas.microsoft.com/office/drawing/2014/main" val="2315373130"/>
                    </a:ext>
                  </a:extLst>
                </a:gridCol>
                <a:gridCol w="4575850">
                  <a:extLst>
                    <a:ext uri="{9D8B030D-6E8A-4147-A177-3AD203B41FA5}">
                      <a16:colId xmlns:a16="http://schemas.microsoft.com/office/drawing/2014/main" val="2957860032"/>
                    </a:ext>
                  </a:extLst>
                </a:gridCol>
                <a:gridCol w="787400">
                  <a:extLst>
                    <a:ext uri="{9D8B030D-6E8A-4147-A177-3AD203B41FA5}">
                      <a16:colId xmlns:a16="http://schemas.microsoft.com/office/drawing/2014/main" val="4022509068"/>
                    </a:ext>
                  </a:extLst>
                </a:gridCol>
                <a:gridCol w="476250">
                  <a:extLst>
                    <a:ext uri="{9D8B030D-6E8A-4147-A177-3AD203B41FA5}">
                      <a16:colId xmlns:a16="http://schemas.microsoft.com/office/drawing/2014/main" val="3248684687"/>
                    </a:ext>
                  </a:extLst>
                </a:gridCol>
              </a:tblGrid>
              <a:tr h="32966">
                <a:tc rowSpan="3">
                  <a:txBody>
                    <a:bodyPr/>
                    <a:lstStyle/>
                    <a:p>
                      <a:pPr>
                        <a:lnSpc>
                          <a:spcPct val="125000"/>
                        </a:lnSpc>
                      </a:pPr>
                      <a:r>
                        <a:rPr lang="fr-BE" sz="900" dirty="0">
                          <a:effectLst/>
                        </a:rPr>
                        <a:t>Parcours doctoral</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tc>
                  <a:txBody>
                    <a:bodyPr/>
                    <a:lstStyle/>
                    <a:p>
                      <a:pPr marL="0" algn="l" defTabSz="457200" rtl="0" eaLnBrk="1" latinLnBrk="0" hangingPunct="1">
                        <a:lnSpc>
                          <a:spcPct val="125000"/>
                        </a:lnSpc>
                      </a:pPr>
                      <a:r>
                        <a:rPr lang="fr-BE" sz="900" b="0" kern="1200" dirty="0">
                          <a:solidFill>
                            <a:schemeClr val="dk1"/>
                          </a:solidFill>
                          <a:effectLst/>
                          <a:latin typeface="+mn-lt"/>
                          <a:ea typeface="+mn-ea"/>
                          <a:cs typeface="+mn-cs"/>
                        </a:rPr>
                        <a:t>Développer et pérenniser les formations transversales à destination des doctorants et des </a:t>
                      </a:r>
                      <a:r>
                        <a:rPr lang="fr-BE" sz="900" b="0" kern="1200" dirty="0" err="1">
                          <a:solidFill>
                            <a:schemeClr val="dk1"/>
                          </a:solidFill>
                          <a:effectLst/>
                          <a:latin typeface="+mn-lt"/>
                          <a:ea typeface="+mn-ea"/>
                          <a:cs typeface="+mn-cs"/>
                        </a:rPr>
                        <a:t>post-doctorants</a:t>
                      </a:r>
                      <a:endParaRPr lang="fr-BE" sz="900" b="0" kern="1200" dirty="0">
                        <a:solidFill>
                          <a:schemeClr val="dk1"/>
                        </a:solidFill>
                        <a:effectLst/>
                        <a:latin typeface="+mn-lt"/>
                        <a:ea typeface="+mn-ea"/>
                        <a:cs typeface="+mn-cs"/>
                      </a:endParaRPr>
                    </a:p>
                  </a:txBody>
                  <a:tcPr marL="46436" marR="46436" marT="0" marB="0">
                    <a:noFill/>
                  </a:tcPr>
                </a:tc>
                <a:tc>
                  <a:txBody>
                    <a:bodyPr/>
                    <a:lstStyle/>
                    <a:p>
                      <a:pPr marL="0" algn="l" defTabSz="457200" rtl="0" eaLnBrk="1" latinLnBrk="0" hangingPunct="1">
                        <a:lnSpc>
                          <a:spcPct val="125000"/>
                        </a:lnSpc>
                      </a:pPr>
                      <a:r>
                        <a:rPr lang="fr-BE" sz="900" b="0" kern="1200" dirty="0">
                          <a:solidFill>
                            <a:schemeClr val="dk1"/>
                          </a:solidFill>
                          <a:effectLst/>
                          <a:latin typeface="+mn-lt"/>
                          <a:ea typeface="+mn-ea"/>
                          <a:cs typeface="+mn-cs"/>
                        </a:rPr>
                        <a:t>CUFDD</a:t>
                      </a:r>
                    </a:p>
                  </a:txBody>
                  <a:tcPr marL="46436" marR="46436" marT="0" marB="0">
                    <a:noFill/>
                  </a:tcPr>
                </a:tc>
                <a:tc>
                  <a:txBody>
                    <a:bodyPr/>
                    <a:lstStyle/>
                    <a:p>
                      <a:pPr>
                        <a:lnSpc>
                          <a:spcPct val="125000"/>
                        </a:lnSpc>
                      </a:pPr>
                      <a:endParaRPr lang="fr-BE" sz="900" b="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336083170"/>
                  </a:ext>
                </a:extLst>
              </a:tr>
              <a:tr h="0">
                <a:tc vMerge="1">
                  <a:txBody>
                    <a:bodyPr/>
                    <a:lstStyle/>
                    <a:p>
                      <a:endParaRPr lang="fr-BE"/>
                    </a:p>
                  </a:txBody>
                  <a:tcPr/>
                </a:tc>
                <a:tc>
                  <a:txBody>
                    <a:bodyPr/>
                    <a:lstStyle/>
                    <a:p>
                      <a:pPr marL="0" lvl="1" algn="l" defTabSz="457200" rtl="0" eaLnBrk="1" latinLnBrk="0" hangingPunct="1">
                        <a:lnSpc>
                          <a:spcPct val="125000"/>
                        </a:lnSpc>
                      </a:pPr>
                      <a:r>
                        <a:rPr lang="fr-BE" sz="900" b="0" kern="1200" dirty="0">
                          <a:solidFill>
                            <a:schemeClr val="dk1"/>
                          </a:solidFill>
                          <a:effectLst/>
                          <a:latin typeface="+mn-lt"/>
                          <a:ea typeface="+mn-ea"/>
                          <a:cs typeface="+mn-cs"/>
                        </a:rPr>
                        <a:t>Encourager la poursuite de l’organisation de </a:t>
                      </a:r>
                      <a:r>
                        <a:rPr lang="fr-BE" sz="900" b="0" i="1" kern="1200" dirty="0" err="1">
                          <a:solidFill>
                            <a:schemeClr val="dk1"/>
                          </a:solidFill>
                          <a:effectLst/>
                          <a:latin typeface="+mn-lt"/>
                          <a:ea typeface="+mn-ea"/>
                          <a:cs typeface="+mn-cs"/>
                        </a:rPr>
                        <a:t>mutual</a:t>
                      </a:r>
                      <a:r>
                        <a:rPr lang="fr-BE" sz="900" b="0" i="1" kern="1200" dirty="0">
                          <a:solidFill>
                            <a:schemeClr val="dk1"/>
                          </a:solidFill>
                          <a:effectLst/>
                          <a:latin typeface="+mn-lt"/>
                          <a:ea typeface="+mn-ea"/>
                          <a:cs typeface="+mn-cs"/>
                        </a:rPr>
                        <a:t> </a:t>
                      </a:r>
                      <a:r>
                        <a:rPr lang="fr-BE" sz="900" b="0" i="1" kern="1200" dirty="0" err="1">
                          <a:solidFill>
                            <a:schemeClr val="dk1"/>
                          </a:solidFill>
                          <a:effectLst/>
                          <a:latin typeface="+mn-lt"/>
                          <a:ea typeface="+mn-ea"/>
                          <a:cs typeface="+mn-cs"/>
                        </a:rPr>
                        <a:t>learning</a:t>
                      </a:r>
                      <a:r>
                        <a:rPr lang="fr-BE" sz="900" b="0" i="1" kern="1200" dirty="0">
                          <a:solidFill>
                            <a:schemeClr val="dk1"/>
                          </a:solidFill>
                          <a:effectLst/>
                          <a:latin typeface="+mn-lt"/>
                          <a:ea typeface="+mn-ea"/>
                          <a:cs typeface="+mn-cs"/>
                        </a:rPr>
                        <a:t> </a:t>
                      </a:r>
                      <a:r>
                        <a:rPr lang="fr-BE" sz="900" b="0" i="1" kern="1200" dirty="0" err="1">
                          <a:solidFill>
                            <a:schemeClr val="dk1"/>
                          </a:solidFill>
                          <a:effectLst/>
                          <a:latin typeface="+mn-lt"/>
                          <a:ea typeface="+mn-ea"/>
                          <a:cs typeface="+mn-cs"/>
                        </a:rPr>
                        <a:t>seminars</a:t>
                      </a:r>
                      <a:r>
                        <a:rPr lang="fr-BE" sz="900" b="0" i="1" kern="1200" dirty="0">
                          <a:solidFill>
                            <a:schemeClr val="dk1"/>
                          </a:solidFill>
                          <a:effectLst/>
                          <a:latin typeface="+mn-lt"/>
                          <a:ea typeface="+mn-ea"/>
                          <a:cs typeface="+mn-cs"/>
                        </a:rPr>
                        <a:t> </a:t>
                      </a:r>
                      <a:r>
                        <a:rPr lang="fr-BE" sz="900" b="0" kern="1200" dirty="0">
                          <a:solidFill>
                            <a:schemeClr val="dk1"/>
                          </a:solidFill>
                          <a:effectLst/>
                          <a:latin typeface="+mn-lt"/>
                          <a:ea typeface="+mn-ea"/>
                          <a:cs typeface="+mn-cs"/>
                        </a:rPr>
                        <a:t>avec les encadrants de doctorat</a:t>
                      </a:r>
                    </a:p>
                  </a:txBody>
                  <a:tcPr marL="46436" marR="46436"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CUFDD</a:t>
                      </a:r>
                    </a:p>
                  </a:txBody>
                  <a:tcPr marL="46436" marR="46436"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b="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115606791"/>
                  </a:ext>
                </a:extLst>
              </a:tr>
              <a:tr h="0">
                <a:tc vMerge="1">
                  <a:txBody>
                    <a:bodyPr/>
                    <a:lstStyle/>
                    <a:p>
                      <a:endParaRPr lang="fr-BE"/>
                    </a:p>
                  </a:txBody>
                  <a:tcPr>
                    <a:noFill/>
                  </a:tcPr>
                </a:tc>
                <a:tc>
                  <a:txBody>
                    <a:bodyPr/>
                    <a:lstStyle/>
                    <a:p>
                      <a:pPr marL="0" algn="l" defTabSz="457200" rtl="0" eaLnBrk="1" latinLnBrk="0" hangingPunct="1">
                        <a:lnSpc>
                          <a:spcPct val="125000"/>
                        </a:lnSpc>
                      </a:pPr>
                      <a:r>
                        <a:rPr lang="fr-FR" sz="900" kern="1200" dirty="0">
                          <a:solidFill>
                            <a:schemeClr val="dk1"/>
                          </a:solidFill>
                          <a:effectLst/>
                          <a:latin typeface="+mn-lt"/>
                          <a:ea typeface="+mn-ea"/>
                          <a:cs typeface="+mn-cs"/>
                        </a:rPr>
                        <a:t>Garantir une réunion annuelle du comité de thèse</a:t>
                      </a:r>
                      <a:endParaRPr lang="fr-BE" sz="900" kern="1200" dirty="0">
                        <a:solidFill>
                          <a:schemeClr val="dk1"/>
                        </a:solidFill>
                        <a:effectLst/>
                        <a:latin typeface="+mn-lt"/>
                        <a:ea typeface="+mn-ea"/>
                        <a:cs typeface="+mn-cs"/>
                      </a:endParaRPr>
                    </a:p>
                  </a:txBody>
                  <a:tcPr marL="46436" marR="46436"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CUFDD</a:t>
                      </a:r>
                    </a:p>
                    <a:p>
                      <a:pPr marL="0" algn="l" defTabSz="457200" rtl="0" eaLnBrk="1" latinLnBrk="0" hangingPunct="1">
                        <a:lnSpc>
                          <a:spcPct val="125000"/>
                        </a:lnSpc>
                      </a:pPr>
                      <a:endParaRPr lang="fr-BE" sz="900" kern="1200" dirty="0">
                        <a:solidFill>
                          <a:schemeClr val="dk1"/>
                        </a:solidFill>
                        <a:effectLst/>
                        <a:latin typeface="+mn-lt"/>
                        <a:ea typeface="+mn-ea"/>
                        <a:cs typeface="+mn-cs"/>
                      </a:endParaRPr>
                    </a:p>
                  </a:txBody>
                  <a:tcPr marL="46436" marR="46436"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2080375516"/>
                  </a:ext>
                </a:extLst>
              </a:tr>
              <a:tr h="0">
                <a:tc rowSpan="4">
                  <a:txBody>
                    <a:bodyPr/>
                    <a:lstStyle/>
                    <a:p>
                      <a:pPr>
                        <a:lnSpc>
                          <a:spcPct val="125000"/>
                        </a:lnSpc>
                      </a:pPr>
                      <a:r>
                        <a:rPr lang="fr-BE" sz="900" dirty="0">
                          <a:effectLst/>
                        </a:rPr>
                        <a:t>Outils de pilotage du doctorat</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Poursuivre les développements de </a:t>
                      </a:r>
                      <a:r>
                        <a:rPr lang="fr-BE" sz="900" kern="1200" dirty="0" err="1">
                          <a:solidFill>
                            <a:schemeClr val="dk1"/>
                          </a:solidFill>
                          <a:effectLst/>
                          <a:latin typeface="+mn-lt"/>
                          <a:ea typeface="+mn-ea"/>
                          <a:cs typeface="+mn-cs"/>
                        </a:rPr>
                        <a:t>myULiège</a:t>
                      </a:r>
                      <a:r>
                        <a:rPr lang="fr-BE" sz="900" kern="1200" dirty="0">
                          <a:solidFill>
                            <a:schemeClr val="dk1"/>
                          </a:solidFill>
                          <a:effectLst/>
                          <a:latin typeface="+mn-lt"/>
                          <a:ea typeface="+mn-ea"/>
                          <a:cs typeface="+mn-cs"/>
                        </a:rPr>
                        <a:t> pour limiter le temps administratif consacré par le président de collège de doctorat et pour rendre électronique les procédures papier persistantes</a:t>
                      </a:r>
                    </a:p>
                    <a:p>
                      <a:pPr marL="0" algn="l" defTabSz="457200" rtl="0" eaLnBrk="1" latinLnBrk="0" hangingPunct="1">
                        <a:lnSpc>
                          <a:spcPct val="125000"/>
                        </a:lnSpc>
                      </a:pPr>
                      <a:endParaRPr lang="fr-BE" sz="900" kern="1200" dirty="0">
                        <a:solidFill>
                          <a:schemeClr val="dk1"/>
                        </a:solidFill>
                        <a:effectLst/>
                        <a:latin typeface="+mn-lt"/>
                        <a:ea typeface="+mn-ea"/>
                        <a:cs typeface="+mn-cs"/>
                      </a:endParaRPr>
                    </a:p>
                  </a:txBody>
                  <a:tcPr marL="46436" marR="46436" marT="0" marB="0">
                    <a:no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SEGI</a:t>
                      </a:r>
                    </a:p>
                  </a:txBody>
                  <a:tcPr marL="46436" marR="46436"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3173835866"/>
                  </a:ext>
                </a:extLst>
              </a:tr>
              <a:tr h="0">
                <a:tc vMerge="1">
                  <a:txBody>
                    <a:bodyPr/>
                    <a:lstStyle/>
                    <a:p>
                      <a:endParaRPr lang="fr-BE"/>
                    </a:p>
                  </a:txBody>
                  <a:tcPr>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Continuer à développer les tableaux de bord du doctorat (mieux comprendre les parcours doctoraux, l’encadrement, </a:t>
                      </a:r>
                      <a:r>
                        <a:rPr lang="fr-BE" sz="900" kern="1200" dirty="0" err="1">
                          <a:solidFill>
                            <a:schemeClr val="dk1"/>
                          </a:solidFill>
                          <a:effectLst/>
                          <a:latin typeface="+mn-lt"/>
                          <a:ea typeface="+mn-ea"/>
                          <a:cs typeface="+mn-cs"/>
                        </a:rPr>
                        <a:t>etc</a:t>
                      </a:r>
                      <a:r>
                        <a:rPr lang="fr-BE" sz="900" kern="1200" dirty="0">
                          <a:solidFill>
                            <a:schemeClr val="dk1"/>
                          </a:solidFill>
                          <a:effectLst/>
                          <a:latin typeface="+mn-lt"/>
                          <a:ea typeface="+mn-ea"/>
                          <a:cs typeface="+mn-cs"/>
                        </a:rPr>
                        <a:t>). </a:t>
                      </a:r>
                    </a:p>
                  </a:txBody>
                  <a:tcPr marL="46436" marR="46436" marT="0" marB="0">
                    <a:no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Radius</a:t>
                      </a:r>
                    </a:p>
                  </a:txBody>
                  <a:tcPr marL="46436" marR="46436"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1655201766"/>
                  </a:ext>
                </a:extLst>
              </a:tr>
              <a:tr h="0">
                <a:tc vMerge="1">
                  <a:txBody>
                    <a:bodyPr/>
                    <a:lstStyle/>
                    <a:p>
                      <a:endParaRPr lang="fr-BE"/>
                    </a:p>
                  </a:txBody>
                  <a:tcPr>
                    <a:no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Harmoniser les pratiques et clarifier les rôles des comités scientifiques des écoles doctorales et des collèges de doctorat.</a:t>
                      </a:r>
                    </a:p>
                  </a:txBody>
                  <a:tcPr marL="46436" marR="46436" marT="0" marB="0">
                    <a:no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CUFDD</a:t>
                      </a:r>
                    </a:p>
                  </a:txBody>
                  <a:tcPr marL="46436" marR="46436"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946005310"/>
                  </a:ext>
                </a:extLst>
              </a:tr>
              <a:tr h="0">
                <a:tc vMerge="1">
                  <a:txBody>
                    <a:bodyPr/>
                    <a:lstStyle/>
                    <a:p>
                      <a:pPr marL="0" algn="l" defTabSz="457200" rtl="0" eaLnBrk="1" latinLnBrk="0" hangingPunct="1">
                        <a:lnSpc>
                          <a:spcPct val="125000"/>
                        </a:lnSpc>
                      </a:pPr>
                      <a:endParaRPr lang="fr-BE" sz="900" kern="1200" dirty="0">
                        <a:solidFill>
                          <a:schemeClr val="dk1"/>
                        </a:solidFill>
                        <a:effectLst/>
                        <a:latin typeface="+mn-lt"/>
                        <a:ea typeface="+mn-ea"/>
                        <a:cs typeface="+mn-cs"/>
                      </a:endParaRPr>
                    </a:p>
                  </a:txBody>
                  <a:tcPr marL="46436" marR="46436"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Améliorer la mise en place des cotutelles : </a:t>
                      </a:r>
                      <a:r>
                        <a:rPr lang="fr-FR" sz="900" kern="1200" dirty="0">
                          <a:solidFill>
                            <a:schemeClr val="dk1"/>
                          </a:solidFill>
                          <a:effectLst/>
                          <a:latin typeface="+mn-lt"/>
                          <a:ea typeface="+mn-ea"/>
                          <a:cs typeface="+mn-cs"/>
                        </a:rPr>
                        <a:t>lignes directrices, facilitation du processus et enjeux stratégiques</a:t>
                      </a:r>
                      <a:endParaRPr lang="fr-BE" sz="900" kern="1200" dirty="0">
                        <a:solidFill>
                          <a:schemeClr val="dk1"/>
                        </a:solidFill>
                        <a:effectLst/>
                        <a:latin typeface="+mn-lt"/>
                        <a:ea typeface="+mn-ea"/>
                        <a:cs typeface="+mn-cs"/>
                      </a:endParaRPr>
                    </a:p>
                    <a:p>
                      <a:pPr marL="0" algn="l" defTabSz="457200" rtl="0" eaLnBrk="1" latinLnBrk="0" hangingPunct="1">
                        <a:lnSpc>
                          <a:spcPct val="125000"/>
                        </a:lnSpc>
                      </a:pPr>
                      <a:endParaRPr lang="fr-BE" sz="900" kern="1200" dirty="0">
                        <a:solidFill>
                          <a:schemeClr val="dk1"/>
                        </a:solidFill>
                        <a:effectLst/>
                        <a:latin typeface="+mn-lt"/>
                        <a:ea typeface="+mn-ea"/>
                        <a:cs typeface="+mn-cs"/>
                      </a:endParaRPr>
                    </a:p>
                  </a:txBody>
                  <a:tcPr marL="46436" marR="46436" marT="0" marB="0">
                    <a:no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CUFDD</a:t>
                      </a:r>
                    </a:p>
                  </a:txBody>
                  <a:tcPr marL="46436" marR="46436"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1021906848"/>
                  </a:ext>
                </a:extLst>
              </a:tr>
              <a:tr h="0">
                <a:tc>
                  <a:txBody>
                    <a:bodyPr/>
                    <a:lstStyle/>
                    <a:p>
                      <a:r>
                        <a:rPr lang="fr-FR" sz="900" b="1" kern="1200" dirty="0">
                          <a:solidFill>
                            <a:schemeClr val="dk1"/>
                          </a:solidFill>
                          <a:effectLst/>
                          <a:latin typeface="+mn-lt"/>
                          <a:ea typeface="+mn-ea"/>
                          <a:cs typeface="+mn-cs"/>
                        </a:rPr>
                        <a:t>Excellence</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r>
                        <a:rPr lang="fr-FR" sz="900" kern="1200" dirty="0">
                          <a:solidFill>
                            <a:schemeClr val="dk1"/>
                          </a:solidFill>
                          <a:effectLst/>
                          <a:latin typeface="+mn-lt"/>
                          <a:ea typeface="+mn-ea"/>
                          <a:cs typeface="+mn-cs"/>
                        </a:rPr>
                        <a:t>Accompagner les enseignants dans des démarches de publication sur des dispositifs pédagogiques innovants </a:t>
                      </a:r>
                      <a:endParaRPr lang="fr-BE" sz="900" kern="1200" dirty="0">
                        <a:solidFill>
                          <a:schemeClr val="dk1"/>
                        </a:solidFill>
                        <a:effectLst/>
                        <a:latin typeface="+mn-lt"/>
                        <a:ea typeface="+mn-ea"/>
                        <a:cs typeface="+mn-cs"/>
                      </a:endParaRPr>
                    </a:p>
                  </a:txBody>
                  <a:tcPr marL="68580" marR="68580" marT="0" marB="0">
                    <a:noFill/>
                  </a:tcPr>
                </a:tc>
                <a:tc>
                  <a:txBody>
                    <a:bodyPr/>
                    <a:lstStyle/>
                    <a:p>
                      <a:r>
                        <a:rPr lang="fr-FR" sz="900" kern="1200" dirty="0">
                          <a:solidFill>
                            <a:schemeClr val="dk1"/>
                          </a:solidFill>
                          <a:effectLst/>
                          <a:latin typeface="+mn-lt"/>
                          <a:ea typeface="+mn-ea"/>
                          <a:cs typeface="+mn-cs"/>
                        </a:rPr>
                        <a:t>IFRES</a:t>
                      </a:r>
                      <a:endParaRPr lang="fr-BE" sz="900" kern="1200" dirty="0">
                        <a:solidFill>
                          <a:schemeClr val="dk1"/>
                        </a:solidFill>
                        <a:effectLst/>
                        <a:latin typeface="+mn-lt"/>
                        <a:ea typeface="+mn-ea"/>
                        <a:cs typeface="+mn-cs"/>
                      </a:endParaRPr>
                    </a:p>
                    <a:p>
                      <a:r>
                        <a:rPr lang="fr-FR" sz="900" kern="1200" dirty="0">
                          <a:solidFill>
                            <a:schemeClr val="dk1"/>
                          </a:solidFill>
                          <a:effectLst/>
                          <a:latin typeface="+mn-lt"/>
                          <a:ea typeface="+mn-ea"/>
                          <a:cs typeface="+mn-cs"/>
                        </a:rPr>
                        <a:t> </a:t>
                      </a:r>
                      <a:endParaRPr lang="fr-BE" sz="900" kern="1200" dirty="0">
                        <a:solidFill>
                          <a:schemeClr val="dk1"/>
                        </a:solidFill>
                        <a:effectLst/>
                        <a:latin typeface="+mn-lt"/>
                        <a:ea typeface="+mn-ea"/>
                        <a:cs typeface="+mn-cs"/>
                      </a:endParaRPr>
                    </a:p>
                  </a:txBody>
                  <a:tcPr marL="68580" marR="68580" marT="0" marB="0">
                    <a:noFill/>
                  </a:tcPr>
                </a:tc>
                <a:tc>
                  <a:txBody>
                    <a:bodyPr/>
                    <a:lstStyle/>
                    <a:p>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913909808"/>
                  </a:ext>
                </a:extLst>
              </a:tr>
            </a:tbl>
          </a:graphicData>
        </a:graphic>
      </p:graphicFrame>
      <p:pic>
        <p:nvPicPr>
          <p:cNvPr id="4" name="Image 3">
            <a:extLst>
              <a:ext uri="{FF2B5EF4-FFF2-40B4-BE49-F238E27FC236}">
                <a16:creationId xmlns:a16="http://schemas.microsoft.com/office/drawing/2014/main" id="{9391D895-3974-5641-35B2-C14643D5FE32}"/>
              </a:ext>
            </a:extLst>
          </p:cNvPr>
          <p:cNvPicPr>
            <a:picLocks noChangeAspect="1"/>
          </p:cNvPicPr>
          <p:nvPr/>
        </p:nvPicPr>
        <p:blipFill>
          <a:blip r:embed="rId3"/>
          <a:stretch>
            <a:fillRect/>
          </a:stretch>
        </p:blipFill>
        <p:spPr>
          <a:xfrm>
            <a:off x="7485628" y="1357692"/>
            <a:ext cx="233363" cy="107671"/>
          </a:xfrm>
          <a:prstGeom prst="rect">
            <a:avLst/>
          </a:prstGeom>
        </p:spPr>
      </p:pic>
      <p:pic>
        <p:nvPicPr>
          <p:cNvPr id="6" name="Image 5">
            <a:extLst>
              <a:ext uri="{FF2B5EF4-FFF2-40B4-BE49-F238E27FC236}">
                <a16:creationId xmlns:a16="http://schemas.microsoft.com/office/drawing/2014/main" id="{85AA0789-E5A4-253E-BEAF-9177D43A51CD}"/>
              </a:ext>
            </a:extLst>
          </p:cNvPr>
          <p:cNvPicPr>
            <a:picLocks noChangeAspect="1"/>
          </p:cNvPicPr>
          <p:nvPr/>
        </p:nvPicPr>
        <p:blipFill>
          <a:blip r:embed="rId3"/>
          <a:stretch>
            <a:fillRect/>
          </a:stretch>
        </p:blipFill>
        <p:spPr>
          <a:xfrm>
            <a:off x="7471110" y="1608079"/>
            <a:ext cx="233363" cy="107671"/>
          </a:xfrm>
          <a:prstGeom prst="rect">
            <a:avLst/>
          </a:prstGeom>
        </p:spPr>
      </p:pic>
      <p:pic>
        <p:nvPicPr>
          <p:cNvPr id="7" name="Image 6">
            <a:extLst>
              <a:ext uri="{FF2B5EF4-FFF2-40B4-BE49-F238E27FC236}">
                <a16:creationId xmlns:a16="http://schemas.microsoft.com/office/drawing/2014/main" id="{A15757C7-C6A2-BEC0-7927-54BE88707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9388" y="2558143"/>
            <a:ext cx="225880" cy="117850"/>
          </a:xfrm>
          <a:prstGeom prst="rect">
            <a:avLst/>
          </a:prstGeom>
        </p:spPr>
      </p:pic>
      <p:pic>
        <p:nvPicPr>
          <p:cNvPr id="10" name="Image 9">
            <a:extLst>
              <a:ext uri="{FF2B5EF4-FFF2-40B4-BE49-F238E27FC236}">
                <a16:creationId xmlns:a16="http://schemas.microsoft.com/office/drawing/2014/main" id="{FFC2BD47-3806-8EF9-C651-F8B4C13C12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5627" y="2863342"/>
            <a:ext cx="225880" cy="117850"/>
          </a:xfrm>
          <a:prstGeom prst="rect">
            <a:avLst/>
          </a:prstGeom>
        </p:spPr>
      </p:pic>
      <p:pic>
        <p:nvPicPr>
          <p:cNvPr id="17" name="Image 16">
            <a:extLst>
              <a:ext uri="{FF2B5EF4-FFF2-40B4-BE49-F238E27FC236}">
                <a16:creationId xmlns:a16="http://schemas.microsoft.com/office/drawing/2014/main" id="{AE1EB9E2-7C8B-2AB0-0F09-02EEB11A0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9388" y="3276918"/>
            <a:ext cx="225880" cy="117850"/>
          </a:xfrm>
          <a:prstGeom prst="rect">
            <a:avLst/>
          </a:prstGeom>
        </p:spPr>
      </p:pic>
      <p:pic>
        <p:nvPicPr>
          <p:cNvPr id="18" name="Image 17">
            <a:extLst>
              <a:ext uri="{FF2B5EF4-FFF2-40B4-BE49-F238E27FC236}">
                <a16:creationId xmlns:a16="http://schemas.microsoft.com/office/drawing/2014/main" id="{7E68739A-BA80-192D-FC0E-071012A33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5627" y="3697452"/>
            <a:ext cx="225880" cy="117850"/>
          </a:xfrm>
          <a:prstGeom prst="rect">
            <a:avLst/>
          </a:prstGeom>
        </p:spPr>
      </p:pic>
      <p:pic>
        <p:nvPicPr>
          <p:cNvPr id="19" name="Image 18">
            <a:extLst>
              <a:ext uri="{FF2B5EF4-FFF2-40B4-BE49-F238E27FC236}">
                <a16:creationId xmlns:a16="http://schemas.microsoft.com/office/drawing/2014/main" id="{5E3B262E-2386-ABD0-99F6-4ADB7987CAA0}"/>
              </a:ext>
            </a:extLst>
          </p:cNvPr>
          <p:cNvPicPr>
            <a:picLocks noChangeAspect="1"/>
          </p:cNvPicPr>
          <p:nvPr/>
        </p:nvPicPr>
        <p:blipFill>
          <a:blip r:embed="rId3"/>
          <a:stretch>
            <a:fillRect/>
          </a:stretch>
        </p:blipFill>
        <p:spPr>
          <a:xfrm>
            <a:off x="7479388" y="2215654"/>
            <a:ext cx="233363" cy="107671"/>
          </a:xfrm>
          <a:prstGeom prst="rect">
            <a:avLst/>
          </a:prstGeom>
        </p:spPr>
      </p:pic>
      <p:pic>
        <p:nvPicPr>
          <p:cNvPr id="20" name="Image 19">
            <a:extLst>
              <a:ext uri="{FF2B5EF4-FFF2-40B4-BE49-F238E27FC236}">
                <a16:creationId xmlns:a16="http://schemas.microsoft.com/office/drawing/2014/main" id="{8C5DE267-2001-AA70-0848-F8C6084EB6C4}"/>
              </a:ext>
            </a:extLst>
          </p:cNvPr>
          <p:cNvPicPr>
            <a:picLocks noChangeAspect="1"/>
          </p:cNvPicPr>
          <p:nvPr/>
        </p:nvPicPr>
        <p:blipFill>
          <a:blip r:embed="rId3"/>
          <a:stretch>
            <a:fillRect/>
          </a:stretch>
        </p:blipFill>
        <p:spPr>
          <a:xfrm>
            <a:off x="7471905" y="4049593"/>
            <a:ext cx="233363" cy="107671"/>
          </a:xfrm>
          <a:prstGeom prst="rect">
            <a:avLst/>
          </a:prstGeom>
        </p:spPr>
      </p:pic>
      <p:pic>
        <p:nvPicPr>
          <p:cNvPr id="21" name="Image 20">
            <a:extLst>
              <a:ext uri="{FF2B5EF4-FFF2-40B4-BE49-F238E27FC236}">
                <a16:creationId xmlns:a16="http://schemas.microsoft.com/office/drawing/2014/main" id="{BB76DC34-A829-AFFA-E999-16A3D166A19A}"/>
              </a:ext>
            </a:extLst>
          </p:cNvPr>
          <p:cNvPicPr>
            <a:picLocks noChangeAspect="1"/>
          </p:cNvPicPr>
          <p:nvPr/>
        </p:nvPicPr>
        <p:blipFill>
          <a:blip r:embed="rId3"/>
          <a:stretch>
            <a:fillRect/>
          </a:stretch>
        </p:blipFill>
        <p:spPr>
          <a:xfrm>
            <a:off x="7471905" y="4453571"/>
            <a:ext cx="233363" cy="107671"/>
          </a:xfrm>
          <a:prstGeom prst="rect">
            <a:avLst/>
          </a:prstGeom>
        </p:spPr>
      </p:pic>
      <p:pic>
        <p:nvPicPr>
          <p:cNvPr id="8" name="Image 7">
            <a:extLst>
              <a:ext uri="{FF2B5EF4-FFF2-40B4-BE49-F238E27FC236}">
                <a16:creationId xmlns:a16="http://schemas.microsoft.com/office/drawing/2014/main" id="{7FF77AFC-42D1-65A9-A9FA-067A78E2E8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1905" y="4719472"/>
            <a:ext cx="225425" cy="117475"/>
          </a:xfrm>
          <a:prstGeom prst="rect">
            <a:avLst/>
          </a:prstGeom>
        </p:spPr>
      </p:pic>
    </p:spTree>
    <p:extLst>
      <p:ext uri="{BB962C8B-B14F-4D97-AF65-F5344CB8AC3E}">
        <p14:creationId xmlns:p14="http://schemas.microsoft.com/office/powerpoint/2010/main" val="321684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AB502A0-4382-4955-AAF3-69FD8F2E01DF}" type="slidenum">
              <a:rPr lang="fr-BE" smtClean="0"/>
              <a:t>11</a:t>
            </a:fld>
            <a:endParaRPr lang="fr-BE" dirty="0"/>
          </a:p>
        </p:txBody>
      </p:sp>
      <p:sp>
        <p:nvSpPr>
          <p:cNvPr id="12" name="ZoneTexte 11"/>
          <p:cNvSpPr txBox="1"/>
          <p:nvPr/>
        </p:nvSpPr>
        <p:spPr>
          <a:xfrm>
            <a:off x="397697" y="183476"/>
            <a:ext cx="7153246" cy="538609"/>
          </a:xfrm>
          <a:prstGeom prst="rect">
            <a:avLst/>
          </a:prstGeom>
          <a:noFill/>
        </p:spPr>
        <p:txBody>
          <a:bodyPr wrap="square" rtlCol="0">
            <a:spAutoFit/>
          </a:bodyPr>
          <a:lstStyle/>
          <a:p>
            <a:pPr algn="ctr"/>
            <a:r>
              <a:rPr lang="fr-BE" sz="2900" dirty="0">
                <a:solidFill>
                  <a:srgbClr val="5FA4B0"/>
                </a:solidFill>
                <a:latin typeface="+mj-lt"/>
                <a:ea typeface="+mj-ea"/>
                <a:cs typeface="+mj-cs"/>
              </a:rPr>
              <a:t>8. Formation tout au long de la vie</a:t>
            </a:r>
          </a:p>
        </p:txBody>
      </p:sp>
      <p:graphicFrame>
        <p:nvGraphicFramePr>
          <p:cNvPr id="4" name="Tableau 3">
            <a:extLst>
              <a:ext uri="{FF2B5EF4-FFF2-40B4-BE49-F238E27FC236}">
                <a16:creationId xmlns:a16="http://schemas.microsoft.com/office/drawing/2014/main" id="{0A17BC40-8B24-2C2B-6B11-405EC68C4790}"/>
              </a:ext>
            </a:extLst>
          </p:cNvPr>
          <p:cNvGraphicFramePr>
            <a:graphicFrameLocks noGrp="1"/>
          </p:cNvGraphicFramePr>
          <p:nvPr>
            <p:extLst>
              <p:ext uri="{D42A27DB-BD31-4B8C-83A1-F6EECF244321}">
                <p14:modId xmlns:p14="http://schemas.microsoft.com/office/powerpoint/2010/main" val="2057765078"/>
              </p:ext>
            </p:extLst>
          </p:nvPr>
        </p:nvGraphicFramePr>
        <p:xfrm>
          <a:off x="1093793" y="1163440"/>
          <a:ext cx="6956414" cy="2953822"/>
        </p:xfrm>
        <a:graphic>
          <a:graphicData uri="http://schemas.openxmlformats.org/drawingml/2006/table">
            <a:tbl>
              <a:tblPr firstRow="1" firstCol="1" bandRow="1">
                <a:tableStyleId>{22838BEF-8BB2-4498-84A7-C5851F593DF1}</a:tableStyleId>
              </a:tblPr>
              <a:tblGrid>
                <a:gridCol w="1419346">
                  <a:extLst>
                    <a:ext uri="{9D8B030D-6E8A-4147-A177-3AD203B41FA5}">
                      <a16:colId xmlns:a16="http://schemas.microsoft.com/office/drawing/2014/main" val="1398927126"/>
                    </a:ext>
                  </a:extLst>
                </a:gridCol>
                <a:gridCol w="3972107">
                  <a:extLst>
                    <a:ext uri="{9D8B030D-6E8A-4147-A177-3AD203B41FA5}">
                      <a16:colId xmlns:a16="http://schemas.microsoft.com/office/drawing/2014/main" val="2319121695"/>
                    </a:ext>
                  </a:extLst>
                </a:gridCol>
                <a:gridCol w="1023481">
                  <a:extLst>
                    <a:ext uri="{9D8B030D-6E8A-4147-A177-3AD203B41FA5}">
                      <a16:colId xmlns:a16="http://schemas.microsoft.com/office/drawing/2014/main" val="4252006086"/>
                    </a:ext>
                  </a:extLst>
                </a:gridCol>
                <a:gridCol w="541480">
                  <a:extLst>
                    <a:ext uri="{9D8B030D-6E8A-4147-A177-3AD203B41FA5}">
                      <a16:colId xmlns:a16="http://schemas.microsoft.com/office/drawing/2014/main" val="4076563524"/>
                    </a:ext>
                  </a:extLst>
                </a:gridCol>
              </a:tblGrid>
              <a:tr h="334879">
                <a:tc>
                  <a:txBody>
                    <a:bodyPr/>
                    <a:lstStyle/>
                    <a:p>
                      <a:pPr algn="ctr">
                        <a:lnSpc>
                          <a:spcPct val="125000"/>
                        </a:lnSpc>
                      </a:pPr>
                      <a:r>
                        <a:rPr lang="fr-BE" sz="1000" dirty="0">
                          <a:effectLst/>
                        </a:rPr>
                        <a:t>Axe</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rPr>
                        <a:t>Action</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latin typeface="Source Sans Pro" panose="020B0503030403020204" pitchFamily="34" charset="0"/>
                          <a:ea typeface="Source Sans Pro" panose="020B0503030403020204" pitchFamily="34" charset="0"/>
                          <a:cs typeface="Source Sans Pro" panose="020B0503030403020204" pitchFamily="34" charset="0"/>
                        </a:rPr>
                        <a:t>pilote</a:t>
                      </a:r>
                    </a:p>
                  </a:txBody>
                  <a:tcPr marL="68580" marR="68580" marT="0" marB="0">
                    <a:noFill/>
                  </a:tcPr>
                </a:tc>
                <a:tc>
                  <a:txBody>
                    <a:bodyPr/>
                    <a:lstStyle/>
                    <a:p>
                      <a:pPr algn="ct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extLst>
                  <a:ext uri="{0D108BD9-81ED-4DB2-BD59-A6C34878D82A}">
                    <a16:rowId xmlns:a16="http://schemas.microsoft.com/office/drawing/2014/main" val="4143219115"/>
                  </a:ext>
                </a:extLst>
              </a:tr>
              <a:tr h="335597">
                <a:tc rowSpan="2">
                  <a:txBody>
                    <a:bodyPr/>
                    <a:lstStyle/>
                    <a:p>
                      <a:pPr>
                        <a:lnSpc>
                          <a:spcPct val="125000"/>
                        </a:lnSpc>
                      </a:pPr>
                      <a:r>
                        <a:rPr lang="fr-BE" sz="1000" dirty="0">
                          <a:effectLst/>
                        </a:rPr>
                        <a:t>Besoins sociétaux</a:t>
                      </a:r>
                      <a:endParaRPr lang="fr-BE" sz="1000" dirty="0">
                        <a:effectLst/>
                        <a:latin typeface="Source Sans Pro" panose="020B0503030403020204" pitchFamily="34" charset="0"/>
                        <a:ea typeface="Source Sans Pro" panose="020B0503030403020204" pitchFamily="34" charset="0"/>
                      </a:endParaRPr>
                    </a:p>
                  </a:txBody>
                  <a:tcPr marL="68580" marR="68580" marT="0" marB="0">
                    <a:noFill/>
                  </a:tcPr>
                </a:tc>
                <a:tc>
                  <a:txBody>
                    <a:bodyPr/>
                    <a:lstStyle/>
                    <a:p>
                      <a:pPr>
                        <a:lnSpc>
                          <a:spcPct val="125000"/>
                        </a:lnSpc>
                      </a:pPr>
                      <a:r>
                        <a:rPr lang="fr-BE" sz="900" kern="1200" dirty="0">
                          <a:solidFill>
                            <a:schemeClr val="dk1"/>
                          </a:solidFill>
                          <a:effectLst/>
                          <a:latin typeface="+mn-lt"/>
                          <a:ea typeface="+mn-ea"/>
                          <a:cs typeface="+mn-cs"/>
                        </a:rPr>
                        <a:t>Poursuivre la réflexion sur la V.A.E. et autour du Cadre francophone de certification (CFC) pilote FTLV</a:t>
                      </a:r>
                    </a:p>
                  </a:txBody>
                  <a:tcPr marL="68580" marR="68580" marT="0" marB="0">
                    <a:noFill/>
                  </a:tcPr>
                </a:tc>
                <a:tc>
                  <a:txBody>
                    <a:bodyPr/>
                    <a:lstStyle/>
                    <a:p>
                      <a:pPr>
                        <a:lnSpc>
                          <a:spcPct val="125000"/>
                        </a:lnSpc>
                      </a:pPr>
                      <a:endParaRPr lang="fr-BE" sz="900" kern="1200" dirty="0">
                        <a:solidFill>
                          <a:schemeClr val="dk1"/>
                        </a:solidFill>
                        <a:effectLst/>
                        <a:latin typeface="+mn-lt"/>
                        <a:ea typeface="+mn-ea"/>
                        <a:cs typeface="+mn-cs"/>
                      </a:endParaRPr>
                    </a:p>
                  </a:txBody>
                  <a:tcPr marL="68580" marR="68580" marT="0" marB="0">
                    <a:noFill/>
                  </a:tcPr>
                </a:tc>
                <a:tc>
                  <a:txBody>
                    <a:bodyPr/>
                    <a:lstStyle/>
                    <a:p>
                      <a:pPr>
                        <a:lnSpc>
                          <a:spcPct val="125000"/>
                        </a:lnSpc>
                      </a:pPr>
                      <a:endParaRPr lang="fr-BE" sz="1000" dirty="0">
                        <a:effectLst/>
                        <a:latin typeface="Source Sans Pro" panose="020B0503030403020204" pitchFamily="34" charset="0"/>
                      </a:endParaRPr>
                    </a:p>
                  </a:txBody>
                  <a:tcPr marL="68580" marR="68580" marT="0" marB="0">
                    <a:noFill/>
                  </a:tcPr>
                </a:tc>
                <a:extLst>
                  <a:ext uri="{0D108BD9-81ED-4DB2-BD59-A6C34878D82A}">
                    <a16:rowId xmlns:a16="http://schemas.microsoft.com/office/drawing/2014/main" val="2273369770"/>
                  </a:ext>
                </a:extLst>
              </a:tr>
              <a:tr h="335597">
                <a:tc vMerge="1">
                  <a:txBody>
                    <a:bodyPr/>
                    <a:lstStyle/>
                    <a:p>
                      <a:pPr>
                        <a:lnSpc>
                          <a:spcPct val="125000"/>
                        </a:lnSpc>
                      </a:pPr>
                      <a:r>
                        <a:rPr lang="fr-BE" sz="1000" dirty="0">
                          <a:effectLst/>
                        </a:rPr>
                        <a:t>Besoins sociétaux</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nSpc>
                          <a:spcPct val="125000"/>
                        </a:lnSpc>
                      </a:pPr>
                      <a:r>
                        <a:rPr lang="fr-BE" sz="900" kern="1200" dirty="0">
                          <a:solidFill>
                            <a:schemeClr val="dk1"/>
                          </a:solidFill>
                          <a:effectLst/>
                          <a:latin typeface="+mn-lt"/>
                          <a:ea typeface="+mn-ea"/>
                          <a:cs typeface="+mn-cs"/>
                        </a:rPr>
                        <a:t>Renforcer l’activité de veille métier et mettre les résultats à disposition des facultés</a:t>
                      </a:r>
                    </a:p>
                  </a:txBody>
                  <a:tcPr marL="68580" marR="68580" marT="0" marB="0">
                    <a:noFill/>
                  </a:tcPr>
                </a:tc>
                <a:tc>
                  <a:txBody>
                    <a:bodyPr/>
                    <a:lstStyle/>
                    <a:p>
                      <a:pPr>
                        <a:lnSpc>
                          <a:spcPct val="125000"/>
                        </a:lnSpc>
                      </a:pPr>
                      <a:r>
                        <a:rPr lang="fr-BE" sz="900" kern="1200" dirty="0">
                          <a:solidFill>
                            <a:schemeClr val="dk1"/>
                          </a:solidFill>
                          <a:effectLst/>
                          <a:latin typeface="+mn-lt"/>
                          <a:ea typeface="+mn-ea"/>
                          <a:cs typeface="+mn-cs"/>
                        </a:rPr>
                        <a:t>Cellule FTLV</a:t>
                      </a:r>
                    </a:p>
                  </a:txBody>
                  <a:tcPr marL="68580" marR="68580" marT="0" marB="0">
                    <a:noFill/>
                  </a:tcPr>
                </a:tc>
                <a:tc>
                  <a:txBody>
                    <a:bodyPr/>
                    <a:lstStyle/>
                    <a:p>
                      <a:pPr>
                        <a:lnSpc>
                          <a:spcPct val="125000"/>
                        </a:lnSpc>
                      </a:pPr>
                      <a:endParaRPr lang="fr-BE" sz="1000" dirty="0">
                        <a:effectLst/>
                        <a:latin typeface="Source Sans Pro" panose="020B0503030403020204" pitchFamily="34" charset="0"/>
                      </a:endParaRPr>
                    </a:p>
                  </a:txBody>
                  <a:tcPr marL="68580" marR="68580" marT="0" marB="0">
                    <a:noFill/>
                  </a:tcPr>
                </a:tc>
                <a:extLst>
                  <a:ext uri="{0D108BD9-81ED-4DB2-BD59-A6C34878D82A}">
                    <a16:rowId xmlns:a16="http://schemas.microsoft.com/office/drawing/2014/main" val="2390143932"/>
                  </a:ext>
                </a:extLst>
              </a:tr>
              <a:tr h="482033">
                <a:tc rowSpan="2">
                  <a:txBody>
                    <a:bodyPr/>
                    <a:lstStyle/>
                    <a:p>
                      <a:pPr>
                        <a:lnSpc>
                          <a:spcPct val="125000"/>
                        </a:lnSpc>
                      </a:pPr>
                      <a:r>
                        <a:rPr lang="fr-BE" sz="900" b="1" kern="1200" dirty="0">
                          <a:solidFill>
                            <a:schemeClr val="dk1"/>
                          </a:solidFill>
                          <a:effectLst/>
                          <a:latin typeface="+mn-lt"/>
                          <a:ea typeface="+mn-ea"/>
                          <a:cs typeface="+mn-cs"/>
                        </a:rPr>
                        <a:t>Gestion des certificats</a:t>
                      </a:r>
                    </a:p>
                  </a:txBody>
                  <a:tcPr marL="68580" marR="68580" marT="0" marB="0">
                    <a:noFill/>
                  </a:tcPr>
                </a:tc>
                <a:tc>
                  <a:txBody>
                    <a:bodyPr/>
                    <a:lstStyle/>
                    <a:p>
                      <a:pPr>
                        <a:lnSpc>
                          <a:spcPct val="125000"/>
                        </a:lnSpc>
                      </a:pPr>
                      <a:r>
                        <a:rPr lang="fr-BE" sz="900" kern="1200" dirty="0">
                          <a:solidFill>
                            <a:schemeClr val="dk1"/>
                          </a:solidFill>
                          <a:effectLst/>
                          <a:latin typeface="+mn-lt"/>
                          <a:ea typeface="+mn-ea"/>
                          <a:cs typeface="+mn-cs"/>
                        </a:rPr>
                        <a:t>Evaluer l’accompagnement offert aux facultés dans la création et la gestion de certificats</a:t>
                      </a: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Cellule FTLV</a:t>
                      </a:r>
                    </a:p>
                    <a:p>
                      <a:pPr>
                        <a:lnSpc>
                          <a:spcPct val="125000"/>
                        </a:lnSpc>
                      </a:pPr>
                      <a:endParaRPr lang="fr-BE" sz="900" kern="1200" dirty="0">
                        <a:solidFill>
                          <a:schemeClr val="dk1"/>
                        </a:solidFill>
                        <a:effectLst/>
                        <a:latin typeface="+mn-lt"/>
                        <a:ea typeface="+mn-ea"/>
                        <a:cs typeface="+mn-cs"/>
                      </a:endParaRPr>
                    </a:p>
                  </a:txBody>
                  <a:tcPr marL="68580" marR="68580" marT="0" marB="0">
                    <a:no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extLst>
                  <a:ext uri="{0D108BD9-81ED-4DB2-BD59-A6C34878D82A}">
                    <a16:rowId xmlns:a16="http://schemas.microsoft.com/office/drawing/2014/main" val="449643357"/>
                  </a:ext>
                </a:extLst>
              </a:tr>
              <a:tr h="482033">
                <a:tc vMerge="1">
                  <a:txBody>
                    <a:bodyPr/>
                    <a:lstStyle/>
                    <a:p>
                      <a:endParaRPr lang="fr-BE"/>
                    </a:p>
                  </a:txBody>
                  <a:tcPr>
                    <a:noFill/>
                  </a:tcPr>
                </a:tc>
                <a:tc>
                  <a:txBody>
                    <a:bodyPr/>
                    <a:lstStyle/>
                    <a:p>
                      <a:pPr>
                        <a:lnSpc>
                          <a:spcPct val="125000"/>
                        </a:lnSpc>
                      </a:pPr>
                      <a:r>
                        <a:rPr lang="fr-BE" sz="900" kern="1200" dirty="0">
                          <a:solidFill>
                            <a:schemeClr val="dk1"/>
                          </a:solidFill>
                          <a:effectLst/>
                          <a:latin typeface="+mn-lt"/>
                          <a:ea typeface="+mn-ea"/>
                          <a:cs typeface="+mn-cs"/>
                        </a:rPr>
                        <a:t>Collecter des bonnes pratiques en matière de contenu et d’organisation de certificats</a:t>
                      </a: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Cellule FTLV</a:t>
                      </a:r>
                    </a:p>
                    <a:p>
                      <a:pPr>
                        <a:lnSpc>
                          <a:spcPct val="125000"/>
                        </a:lnSpc>
                      </a:pPr>
                      <a:endParaRPr lang="fr-BE" sz="900" kern="1200" dirty="0">
                        <a:solidFill>
                          <a:schemeClr val="dk1"/>
                        </a:solidFill>
                        <a:effectLst/>
                        <a:latin typeface="+mn-lt"/>
                        <a:ea typeface="+mn-ea"/>
                        <a:cs typeface="+mn-cs"/>
                      </a:endParaRPr>
                    </a:p>
                  </a:txBody>
                  <a:tcPr marL="68580" marR="68580" marT="0" marB="0">
                    <a:no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extLst>
                  <a:ext uri="{0D108BD9-81ED-4DB2-BD59-A6C34878D82A}">
                    <a16:rowId xmlns:a16="http://schemas.microsoft.com/office/drawing/2014/main" val="3389684877"/>
                  </a:ext>
                </a:extLst>
              </a:tr>
              <a:tr h="482033">
                <a:tc rowSpan="2">
                  <a:txBody>
                    <a:bodyPr/>
                    <a:lstStyle/>
                    <a:p>
                      <a:pPr>
                        <a:lnSpc>
                          <a:spcPct val="125000"/>
                        </a:lnSpc>
                      </a:pPr>
                      <a:r>
                        <a:rPr lang="fr-BE" sz="900" b="1" kern="1200" dirty="0">
                          <a:solidFill>
                            <a:schemeClr val="dk1"/>
                          </a:solidFill>
                          <a:effectLst/>
                          <a:latin typeface="+mn-lt"/>
                          <a:ea typeface="+mn-ea"/>
                          <a:cs typeface="+mn-cs"/>
                        </a:rPr>
                        <a:t>Microcrédits</a:t>
                      </a:r>
                    </a:p>
                  </a:txBody>
                  <a:tcPr marL="68580" marR="68580" marT="0" marB="0">
                    <a:noFill/>
                  </a:tcPr>
                </a:tc>
                <a:tc>
                  <a:txBody>
                    <a:bodyPr/>
                    <a:lstStyle/>
                    <a:p>
                      <a:pPr>
                        <a:lnSpc>
                          <a:spcPct val="125000"/>
                        </a:lnSpc>
                      </a:pPr>
                      <a:r>
                        <a:rPr lang="fr-BE" sz="900" kern="1200" dirty="0">
                          <a:solidFill>
                            <a:schemeClr val="dk1"/>
                          </a:solidFill>
                          <a:effectLst/>
                          <a:latin typeface="+mn-lt"/>
                          <a:ea typeface="+mn-ea"/>
                          <a:cs typeface="+mn-cs"/>
                        </a:rPr>
                        <a:t>Clarifier la stratégie liée à l’organisation de microcrédits</a:t>
                      </a: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Cellule FTLV - SMAQ</a:t>
                      </a:r>
                    </a:p>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kern="1200" dirty="0">
                        <a:solidFill>
                          <a:schemeClr val="dk1"/>
                        </a:solidFill>
                        <a:effectLst/>
                        <a:latin typeface="+mn-lt"/>
                        <a:ea typeface="+mn-ea"/>
                        <a:cs typeface="+mn-cs"/>
                      </a:endParaRP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1000" dirty="0">
                        <a:effectLst/>
                        <a:latin typeface="Source Sans Pro" panose="020B0503030403020204" pitchFamily="34" charset="0"/>
                      </a:endParaRPr>
                    </a:p>
                  </a:txBody>
                  <a:tcPr marL="68580" marR="68580" marT="0" marB="0">
                    <a:noFill/>
                  </a:tcPr>
                </a:tc>
                <a:extLst>
                  <a:ext uri="{0D108BD9-81ED-4DB2-BD59-A6C34878D82A}">
                    <a16:rowId xmlns:a16="http://schemas.microsoft.com/office/drawing/2014/main" val="555312796"/>
                  </a:ext>
                </a:extLst>
              </a:tr>
              <a:tr h="482033">
                <a:tc vMerge="1">
                  <a:txBody>
                    <a:bodyPr/>
                    <a:lstStyle/>
                    <a:p>
                      <a:pPr>
                        <a:lnSpc>
                          <a:spcPct val="125000"/>
                        </a:lnSpc>
                      </a:pPr>
                      <a:endParaRPr lang="fr-BE" sz="900" b="1" kern="1200" dirty="0">
                        <a:solidFill>
                          <a:schemeClr val="dk1"/>
                        </a:solidFill>
                        <a:effectLst/>
                        <a:latin typeface="+mn-lt"/>
                        <a:ea typeface="+mn-ea"/>
                        <a:cs typeface="+mn-cs"/>
                      </a:endParaRP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Implémenter une politique de valorisation des microcrédits</a:t>
                      </a: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Cellule FTLV</a:t>
                      </a: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1000" dirty="0">
                        <a:effectLst/>
                        <a:latin typeface="Source Sans Pro" panose="020B0503030403020204" pitchFamily="34" charset="0"/>
                      </a:endParaRPr>
                    </a:p>
                  </a:txBody>
                  <a:tcPr marL="68580" marR="68580" marT="0" marB="0">
                    <a:noFill/>
                  </a:tcPr>
                </a:tc>
                <a:extLst>
                  <a:ext uri="{0D108BD9-81ED-4DB2-BD59-A6C34878D82A}">
                    <a16:rowId xmlns:a16="http://schemas.microsoft.com/office/drawing/2014/main" val="2352505142"/>
                  </a:ext>
                </a:extLst>
              </a:tr>
            </a:tbl>
          </a:graphicData>
        </a:graphic>
      </p:graphicFrame>
      <p:pic>
        <p:nvPicPr>
          <p:cNvPr id="8" name="Image 7">
            <a:extLst>
              <a:ext uri="{FF2B5EF4-FFF2-40B4-BE49-F238E27FC236}">
                <a16:creationId xmlns:a16="http://schemas.microsoft.com/office/drawing/2014/main" id="{F57FEEB5-ED4D-7F02-3F61-5B42950BA4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871716"/>
            <a:ext cx="225880" cy="117850"/>
          </a:xfrm>
          <a:prstGeom prst="rect">
            <a:avLst/>
          </a:prstGeom>
        </p:spPr>
      </p:pic>
      <p:pic>
        <p:nvPicPr>
          <p:cNvPr id="9" name="Image 8">
            <a:extLst>
              <a:ext uri="{FF2B5EF4-FFF2-40B4-BE49-F238E27FC236}">
                <a16:creationId xmlns:a16="http://schemas.microsoft.com/office/drawing/2014/main" id="{115AFDE4-3A1E-9681-CD20-9744C3149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219999"/>
            <a:ext cx="225880" cy="117850"/>
          </a:xfrm>
          <a:prstGeom prst="rect">
            <a:avLst/>
          </a:prstGeom>
        </p:spPr>
      </p:pic>
      <p:pic>
        <p:nvPicPr>
          <p:cNvPr id="10" name="Image 9">
            <a:extLst>
              <a:ext uri="{FF2B5EF4-FFF2-40B4-BE49-F238E27FC236}">
                <a16:creationId xmlns:a16="http://schemas.microsoft.com/office/drawing/2014/main" id="{9B15507F-8474-15AE-F312-CFF54E682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697050"/>
            <a:ext cx="225880" cy="117850"/>
          </a:xfrm>
          <a:prstGeom prst="rect">
            <a:avLst/>
          </a:prstGeom>
        </p:spPr>
      </p:pic>
      <p:pic>
        <p:nvPicPr>
          <p:cNvPr id="11" name="Image 10">
            <a:extLst>
              <a:ext uri="{FF2B5EF4-FFF2-40B4-BE49-F238E27FC236}">
                <a16:creationId xmlns:a16="http://schemas.microsoft.com/office/drawing/2014/main" id="{5B269CE3-69BD-82F8-9567-424E5B69A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307231"/>
            <a:ext cx="225880" cy="117850"/>
          </a:xfrm>
          <a:prstGeom prst="rect">
            <a:avLst/>
          </a:prstGeom>
        </p:spPr>
      </p:pic>
      <p:pic>
        <p:nvPicPr>
          <p:cNvPr id="13" name="Image 12">
            <a:extLst>
              <a:ext uri="{FF2B5EF4-FFF2-40B4-BE49-F238E27FC236}">
                <a16:creationId xmlns:a16="http://schemas.microsoft.com/office/drawing/2014/main" id="{9580CDFB-82D2-C9F9-5409-6728D6171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763615"/>
            <a:ext cx="225880" cy="117850"/>
          </a:xfrm>
          <a:prstGeom prst="rect">
            <a:avLst/>
          </a:prstGeom>
        </p:spPr>
      </p:pic>
      <p:pic>
        <p:nvPicPr>
          <p:cNvPr id="2" name="Image 1">
            <a:extLst>
              <a:ext uri="{FF2B5EF4-FFF2-40B4-BE49-F238E27FC236}">
                <a16:creationId xmlns:a16="http://schemas.microsoft.com/office/drawing/2014/main" id="{080FC1A2-BF4F-87DD-C049-CB996CF8F8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74266"/>
            <a:ext cx="225880" cy="117850"/>
          </a:xfrm>
          <a:prstGeom prst="rect">
            <a:avLst/>
          </a:prstGeom>
        </p:spPr>
      </p:pic>
    </p:spTree>
    <p:extLst>
      <p:ext uri="{BB962C8B-B14F-4D97-AF65-F5344CB8AC3E}">
        <p14:creationId xmlns:p14="http://schemas.microsoft.com/office/powerpoint/2010/main" val="293985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AB502A0-4382-4955-AAF3-69FD8F2E01DF}" type="slidenum">
              <a:rPr lang="fr-BE" smtClean="0"/>
              <a:t>12</a:t>
            </a:fld>
            <a:endParaRPr lang="fr-BE" dirty="0"/>
          </a:p>
        </p:txBody>
      </p:sp>
      <p:sp>
        <p:nvSpPr>
          <p:cNvPr id="12" name="ZoneTexte 11"/>
          <p:cNvSpPr txBox="1"/>
          <p:nvPr/>
        </p:nvSpPr>
        <p:spPr>
          <a:xfrm>
            <a:off x="397697" y="183476"/>
            <a:ext cx="7153246" cy="538609"/>
          </a:xfrm>
          <a:prstGeom prst="rect">
            <a:avLst/>
          </a:prstGeom>
          <a:noFill/>
        </p:spPr>
        <p:txBody>
          <a:bodyPr wrap="square" rtlCol="0">
            <a:spAutoFit/>
          </a:bodyPr>
          <a:lstStyle/>
          <a:p>
            <a:pPr algn="ctr"/>
            <a:r>
              <a:rPr lang="fr-BE" sz="2900" dirty="0">
                <a:solidFill>
                  <a:srgbClr val="5FA4B0"/>
                </a:solidFill>
                <a:latin typeface="+mj-lt"/>
                <a:ea typeface="+mj-ea"/>
                <a:cs typeface="+mj-cs"/>
              </a:rPr>
              <a:t>9. Evolution des carrières</a:t>
            </a:r>
          </a:p>
        </p:txBody>
      </p:sp>
      <p:sp>
        <p:nvSpPr>
          <p:cNvPr id="5" name="Rectangle 1">
            <a:extLst>
              <a:ext uri="{FF2B5EF4-FFF2-40B4-BE49-F238E27FC236}">
                <a16:creationId xmlns:a16="http://schemas.microsoft.com/office/drawing/2014/main" id="{B8839CCF-A263-6F41-7A98-B1A52C03BDA2}"/>
              </a:ext>
            </a:extLst>
          </p:cNvPr>
          <p:cNvSpPr>
            <a:spLocks noChangeArrowheads="1"/>
          </p:cNvSpPr>
          <p:nvPr/>
        </p:nvSpPr>
        <p:spPr bwMode="auto">
          <a:xfrm>
            <a:off x="1695450" y="2259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2" name="Tableau 1">
            <a:extLst>
              <a:ext uri="{FF2B5EF4-FFF2-40B4-BE49-F238E27FC236}">
                <a16:creationId xmlns:a16="http://schemas.microsoft.com/office/drawing/2014/main" id="{E80274F5-CA1F-A34F-4D2A-857059050C58}"/>
              </a:ext>
            </a:extLst>
          </p:cNvPr>
          <p:cNvGraphicFramePr>
            <a:graphicFrameLocks noGrp="1"/>
          </p:cNvGraphicFramePr>
          <p:nvPr>
            <p:extLst>
              <p:ext uri="{D42A27DB-BD31-4B8C-83A1-F6EECF244321}">
                <p14:modId xmlns:p14="http://schemas.microsoft.com/office/powerpoint/2010/main" val="4076966247"/>
              </p:ext>
            </p:extLst>
          </p:nvPr>
        </p:nvGraphicFramePr>
        <p:xfrm>
          <a:off x="649563" y="745521"/>
          <a:ext cx="7844874" cy="3653220"/>
        </p:xfrm>
        <a:graphic>
          <a:graphicData uri="http://schemas.openxmlformats.org/drawingml/2006/table">
            <a:tbl>
              <a:tblPr firstRow="1" firstCol="1" bandRow="1">
                <a:tableStyleId>{22838BEF-8BB2-4498-84A7-C5851F593DF1}</a:tableStyleId>
              </a:tblPr>
              <a:tblGrid>
                <a:gridCol w="1946807">
                  <a:extLst>
                    <a:ext uri="{9D8B030D-6E8A-4147-A177-3AD203B41FA5}">
                      <a16:colId xmlns:a16="http://schemas.microsoft.com/office/drawing/2014/main" val="260251943"/>
                    </a:ext>
                  </a:extLst>
                </a:gridCol>
                <a:gridCol w="4565292">
                  <a:extLst>
                    <a:ext uri="{9D8B030D-6E8A-4147-A177-3AD203B41FA5}">
                      <a16:colId xmlns:a16="http://schemas.microsoft.com/office/drawing/2014/main" val="3531281579"/>
                    </a:ext>
                  </a:extLst>
                </a:gridCol>
                <a:gridCol w="832820">
                  <a:extLst>
                    <a:ext uri="{9D8B030D-6E8A-4147-A177-3AD203B41FA5}">
                      <a16:colId xmlns:a16="http://schemas.microsoft.com/office/drawing/2014/main" val="281322567"/>
                    </a:ext>
                  </a:extLst>
                </a:gridCol>
                <a:gridCol w="499955">
                  <a:extLst>
                    <a:ext uri="{9D8B030D-6E8A-4147-A177-3AD203B41FA5}">
                      <a16:colId xmlns:a16="http://schemas.microsoft.com/office/drawing/2014/main" val="396823260"/>
                    </a:ext>
                  </a:extLst>
                </a:gridCol>
              </a:tblGrid>
              <a:tr h="237538">
                <a:tc>
                  <a:txBody>
                    <a:bodyPr/>
                    <a:lstStyle/>
                    <a:p>
                      <a:pPr algn="ctr">
                        <a:lnSpc>
                          <a:spcPct val="125000"/>
                        </a:lnSpc>
                      </a:pPr>
                      <a:r>
                        <a:rPr lang="fr-BE" sz="1000" dirty="0">
                          <a:effectLst/>
                        </a:rPr>
                        <a:t>Axe</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rPr>
                        <a:t>Action</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latin typeface="Source Sans Pro" panose="020B0503030403020204" pitchFamily="34" charset="0"/>
                          <a:ea typeface="Source Sans Pro" panose="020B0503030403020204" pitchFamily="34" charset="0"/>
                          <a:cs typeface="Source Sans Pro" panose="020B0503030403020204" pitchFamily="34" charset="0"/>
                        </a:rPr>
                        <a:t>Pilote</a:t>
                      </a:r>
                    </a:p>
                  </a:txBody>
                  <a:tcPr marL="68580" marR="68580" marT="0" marB="0">
                    <a:noFill/>
                  </a:tcPr>
                </a:tc>
                <a:tc>
                  <a:txBody>
                    <a:bodyPr/>
                    <a:lstStyle/>
                    <a:p>
                      <a:pPr algn="ct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extLst>
                  <a:ext uri="{0D108BD9-81ED-4DB2-BD59-A6C34878D82A}">
                    <a16:rowId xmlns:a16="http://schemas.microsoft.com/office/drawing/2014/main" val="514696397"/>
                  </a:ext>
                </a:extLst>
              </a:tr>
              <a:tr h="477597">
                <a:tc rowSpan="2">
                  <a:txBody>
                    <a:bodyPr/>
                    <a:lstStyle/>
                    <a:p>
                      <a:pPr>
                        <a:lnSpc>
                          <a:spcPct val="125000"/>
                        </a:lnSpc>
                      </a:pPr>
                      <a:r>
                        <a:rPr lang="fr-BE" sz="900" dirty="0">
                          <a:effectLst/>
                        </a:rPr>
                        <a:t>Attractivité de l’ULiège en tant qu’employeur</a:t>
                      </a:r>
                    </a:p>
                  </a:txBody>
                  <a:tcPr marL="68580" marR="68580" marT="0" marB="0">
                    <a:noFill/>
                  </a:tcPr>
                </a:tc>
                <a:tc>
                  <a:txBody>
                    <a:bodyPr/>
                    <a:lstStyle/>
                    <a:p>
                      <a:pPr>
                        <a:lnSpc>
                          <a:spcPct val="125000"/>
                        </a:lnSpc>
                      </a:pPr>
                      <a:r>
                        <a:rPr lang="fr-BE" sz="900" kern="1200" dirty="0">
                          <a:solidFill>
                            <a:schemeClr val="dk1"/>
                          </a:solidFill>
                          <a:effectLst/>
                          <a:latin typeface="+mn-lt"/>
                          <a:ea typeface="+mn-ea"/>
                          <a:cs typeface="+mn-cs"/>
                        </a:rPr>
                        <a:t>Identifier plus précisément les facteurs d’attractivité de l’ULiège en tant qu’employeur et axer la communication sur ces éléments</a:t>
                      </a:r>
                    </a:p>
                  </a:txBody>
                  <a:tcPr marL="68580" marR="68580" marT="0" marB="0">
                    <a:solidFill>
                      <a:schemeClr val="bg1"/>
                    </a:solidFill>
                  </a:tcPr>
                </a:tc>
                <a:tc>
                  <a:txBody>
                    <a:bodyPr/>
                    <a:lstStyle/>
                    <a:p>
                      <a:pPr>
                        <a:lnSpc>
                          <a:spcPct val="125000"/>
                        </a:lnSpc>
                      </a:pPr>
                      <a:r>
                        <a:rPr lang="fr-BE" sz="900" kern="1200" dirty="0">
                          <a:solidFill>
                            <a:schemeClr val="dk1"/>
                          </a:solidFill>
                          <a:effectLst/>
                          <a:latin typeface="+mn-lt"/>
                          <a:ea typeface="+mn-ea"/>
                          <a:cs typeface="+mn-cs"/>
                        </a:rPr>
                        <a:t>GT « attractivité »</a:t>
                      </a:r>
                    </a:p>
                  </a:txBody>
                  <a:tcPr marL="68580" marR="68580"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1435584510"/>
                  </a:ext>
                </a:extLst>
              </a:tr>
              <a:tr h="237452">
                <a:tc vMerge="1">
                  <a:txBody>
                    <a:bodyPr/>
                    <a:lstStyle/>
                    <a:p>
                      <a:endParaRPr lang="fr-BE"/>
                    </a:p>
                  </a:txBody>
                  <a:tcPr/>
                </a:tc>
                <a:tc>
                  <a:txBody>
                    <a:bodyPr/>
                    <a:lstStyle/>
                    <a:p>
                      <a:pPr>
                        <a:lnSpc>
                          <a:spcPct val="125000"/>
                        </a:lnSpc>
                      </a:pPr>
                      <a:r>
                        <a:rPr lang="fr-BE" sz="900" kern="1200" dirty="0">
                          <a:solidFill>
                            <a:schemeClr val="dk1"/>
                          </a:solidFill>
                          <a:effectLst/>
                          <a:latin typeface="+mn-lt"/>
                          <a:ea typeface="+mn-ea"/>
                          <a:cs typeface="+mn-cs"/>
                        </a:rPr>
                        <a:t>Elargir le processus de recrutement (publicité des offres large et internationale)</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Commission RH</a:t>
                      </a:r>
                    </a:p>
                    <a:p>
                      <a:pPr>
                        <a:lnSpc>
                          <a:spcPct val="125000"/>
                        </a:lnSpc>
                      </a:pPr>
                      <a:endParaRPr lang="fr-BE" sz="900" kern="1200" dirty="0">
                        <a:solidFill>
                          <a:schemeClr val="dk1"/>
                        </a:solidFill>
                        <a:effectLst/>
                        <a:latin typeface="+mn-lt"/>
                        <a:ea typeface="+mn-ea"/>
                        <a:cs typeface="+mn-cs"/>
                      </a:endParaRPr>
                    </a:p>
                  </a:txBody>
                  <a:tcPr marL="68580" marR="68580"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2565996639"/>
                  </a:ext>
                </a:extLst>
              </a:tr>
              <a:tr h="464017">
                <a:tc rowSpan="4">
                  <a:txBody>
                    <a:bodyPr/>
                    <a:lstStyle/>
                    <a:p>
                      <a:pPr>
                        <a:lnSpc>
                          <a:spcPct val="125000"/>
                        </a:lnSpc>
                      </a:pPr>
                      <a:r>
                        <a:rPr lang="fr-BE" sz="900" dirty="0">
                          <a:effectLst/>
                        </a:rPr>
                        <a:t>Evolution des pratiques RH</a:t>
                      </a:r>
                    </a:p>
                    <a:p>
                      <a:pPr>
                        <a:lnSpc>
                          <a:spcPct val="125000"/>
                        </a:lnSpc>
                      </a:pPr>
                      <a:r>
                        <a:rPr lang="fr-BE" sz="900" dirty="0">
                          <a:effectLst/>
                        </a:rPr>
                        <a:t> </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nSpc>
                          <a:spcPct val="125000"/>
                        </a:lnSpc>
                      </a:pPr>
                      <a:r>
                        <a:rPr lang="fr-BE" sz="900" kern="1200" dirty="0">
                          <a:solidFill>
                            <a:schemeClr val="dk1"/>
                          </a:solidFill>
                          <a:effectLst/>
                          <a:latin typeface="+mn-lt"/>
                          <a:ea typeface="+mn-ea"/>
                          <a:cs typeface="+mn-cs"/>
                        </a:rPr>
                        <a:t>Systématiser la définition d’un cahier des charges précis du personnel scientifique et encourager l’évaluation régulière de sa mise en œuvre</a:t>
                      </a:r>
                    </a:p>
                  </a:txBody>
                  <a:tcPr marL="68580" marR="68580" marT="0" marB="0">
                    <a:solidFill>
                      <a:schemeClr val="bg1"/>
                    </a:solidFill>
                  </a:tcPr>
                </a:tc>
                <a:tc>
                  <a:txBody>
                    <a:bodyPr/>
                    <a:lstStyle/>
                    <a:p>
                      <a:pPr>
                        <a:lnSpc>
                          <a:spcPct val="125000"/>
                        </a:lnSpc>
                      </a:pPr>
                      <a:r>
                        <a:rPr lang="fr-BE" sz="900" kern="1200" dirty="0">
                          <a:solidFill>
                            <a:schemeClr val="dk1"/>
                          </a:solidFill>
                          <a:effectLst/>
                          <a:latin typeface="+mn-lt"/>
                          <a:ea typeface="+mn-ea"/>
                          <a:cs typeface="+mn-cs"/>
                        </a:rPr>
                        <a:t>Commission RH</a:t>
                      </a:r>
                    </a:p>
                  </a:txBody>
                  <a:tcPr marL="68580" marR="68580"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4143760717"/>
                  </a:ext>
                </a:extLst>
              </a:tr>
              <a:tr h="402076">
                <a:tc vMerge="1">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Mesurer et suivre plus finement la charge réelle d’encadrement des </a:t>
                      </a:r>
                      <a:r>
                        <a:rPr lang="fr-BE" sz="900" kern="1200" dirty="0" err="1">
                          <a:solidFill>
                            <a:schemeClr val="dk1"/>
                          </a:solidFill>
                          <a:effectLst/>
                          <a:latin typeface="+mn-lt"/>
                          <a:ea typeface="+mn-ea"/>
                          <a:cs typeface="+mn-cs"/>
                        </a:rPr>
                        <a:t>enseignant.e.s</a:t>
                      </a:r>
                      <a:endParaRPr lang="fr-BE" sz="900" kern="1200" dirty="0">
                        <a:solidFill>
                          <a:schemeClr val="dk1"/>
                        </a:solidFill>
                        <a:effectLst/>
                        <a:latin typeface="+mn-lt"/>
                        <a:ea typeface="+mn-ea"/>
                        <a:cs typeface="+mn-cs"/>
                      </a:endParaRPr>
                    </a:p>
                    <a:p>
                      <a:pPr>
                        <a:lnSpc>
                          <a:spcPct val="125000"/>
                        </a:lnSpc>
                      </a:pPr>
                      <a:endParaRPr lang="fr-BE" sz="900" kern="1200" dirty="0">
                        <a:solidFill>
                          <a:schemeClr val="dk1"/>
                        </a:solidFill>
                        <a:effectLst/>
                        <a:latin typeface="+mn-lt"/>
                        <a:ea typeface="+mn-ea"/>
                        <a:cs typeface="+mn-cs"/>
                      </a:endParaRPr>
                    </a:p>
                  </a:txBody>
                  <a:tcPr marL="68580" marR="68580" marT="0" marB="0">
                    <a:solidFill>
                      <a:schemeClr val="bg1"/>
                    </a:solidFill>
                  </a:tcPr>
                </a:tc>
                <a:tc>
                  <a:txBody>
                    <a:bodyPr/>
                    <a:lstStyle/>
                    <a:p>
                      <a:pPr>
                        <a:lnSpc>
                          <a:spcPct val="125000"/>
                        </a:lnSpc>
                      </a:pPr>
                      <a:r>
                        <a:rPr lang="fr-BE" sz="900" kern="1200" dirty="0">
                          <a:solidFill>
                            <a:schemeClr val="dk1"/>
                          </a:solidFill>
                          <a:effectLst/>
                          <a:latin typeface="+mn-lt"/>
                          <a:ea typeface="+mn-ea"/>
                          <a:cs typeface="+mn-cs"/>
                        </a:rPr>
                        <a:t>GT CUEF</a:t>
                      </a:r>
                    </a:p>
                  </a:txBody>
                  <a:tcPr marL="68580" marR="68580"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492658659"/>
                  </a:ext>
                </a:extLst>
              </a:tr>
              <a:tr h="402076">
                <a:tc vMerge="1">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Envisager des augmentations progressives de charge au cours de la carrière pour éviter les charges excessives en début de carrière</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Commission RH</a:t>
                      </a:r>
                    </a:p>
                    <a:p>
                      <a:pPr>
                        <a:lnSpc>
                          <a:spcPct val="125000"/>
                        </a:lnSpc>
                      </a:pPr>
                      <a:endParaRPr lang="fr-BE" sz="900" kern="1200" dirty="0">
                        <a:solidFill>
                          <a:schemeClr val="dk1"/>
                        </a:solidFill>
                        <a:effectLst/>
                        <a:latin typeface="+mn-lt"/>
                        <a:ea typeface="+mn-ea"/>
                        <a:cs typeface="+mn-cs"/>
                      </a:endParaRPr>
                    </a:p>
                  </a:txBody>
                  <a:tcPr marL="68580" marR="68580"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162067993"/>
                  </a:ext>
                </a:extLst>
              </a:tr>
              <a:tr h="402076">
                <a:tc vMerge="1">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nSpc>
                          <a:spcPct val="125000"/>
                        </a:lnSpc>
                      </a:pPr>
                      <a:r>
                        <a:rPr lang="fr-BE" sz="900" kern="1200" dirty="0">
                          <a:solidFill>
                            <a:schemeClr val="dk1"/>
                          </a:solidFill>
                          <a:effectLst/>
                          <a:latin typeface="+mn-lt"/>
                          <a:ea typeface="+mn-ea"/>
                          <a:cs typeface="+mn-cs"/>
                        </a:rPr>
                        <a:t>Formaliser et harmonier les procédures RH appliquées au personnel scientifique temporaires hors BO, au personnel FNRS et aux doctorants boursiers et non boursiers ayant un lien économique avec l’institution (accueil, formations, rémunération, évaluation…)</a:t>
                      </a:r>
                    </a:p>
                    <a:p>
                      <a:pPr>
                        <a:lnSpc>
                          <a:spcPct val="125000"/>
                        </a:lnSpc>
                      </a:pPr>
                      <a:endParaRPr lang="fr-BE" sz="900" kern="1200" dirty="0">
                        <a:solidFill>
                          <a:schemeClr val="dk1"/>
                        </a:solidFill>
                        <a:effectLst/>
                        <a:latin typeface="+mn-lt"/>
                        <a:ea typeface="+mn-ea"/>
                        <a:cs typeface="+mn-cs"/>
                      </a:endParaRP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Commission RH</a:t>
                      </a:r>
                    </a:p>
                    <a:p>
                      <a:pPr>
                        <a:lnSpc>
                          <a:spcPct val="125000"/>
                        </a:lnSpc>
                      </a:pPr>
                      <a:endParaRPr lang="fr-BE" sz="900" kern="1200" dirty="0">
                        <a:solidFill>
                          <a:schemeClr val="dk1"/>
                        </a:solidFill>
                        <a:effectLst/>
                        <a:latin typeface="+mn-lt"/>
                        <a:ea typeface="+mn-ea"/>
                        <a:cs typeface="+mn-cs"/>
                      </a:endParaRPr>
                    </a:p>
                  </a:txBody>
                  <a:tcPr marL="68580" marR="68580"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693382078"/>
                  </a:ext>
                </a:extLst>
              </a:tr>
              <a:tr h="395592">
                <a:tc>
                  <a:txBody>
                    <a:bodyPr/>
                    <a:lstStyle/>
                    <a:p>
                      <a:pPr>
                        <a:lnSpc>
                          <a:spcPct val="125000"/>
                        </a:lnSpc>
                      </a:pPr>
                      <a:r>
                        <a:rPr lang="fr-BE" sz="900" dirty="0">
                          <a:effectLst/>
                        </a:rPr>
                        <a:t>Dispositif d’accueil des nouveaux encadrants</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nSpc>
                          <a:spcPct val="125000"/>
                        </a:lnSpc>
                      </a:pPr>
                      <a:r>
                        <a:rPr lang="fr-BE" sz="900" kern="1200" dirty="0">
                          <a:solidFill>
                            <a:schemeClr val="dk1"/>
                          </a:solidFill>
                          <a:effectLst/>
                          <a:latin typeface="+mn-lt"/>
                          <a:ea typeface="+mn-ea"/>
                          <a:cs typeface="+mn-cs"/>
                        </a:rPr>
                        <a:t>Evaluer la pertinence et la satisfaction des nouveaux encadrants suite au dispositif d’accueil, et faire évoluer ce dernier</a:t>
                      </a:r>
                    </a:p>
                  </a:txBody>
                  <a:tcPr marL="68580" marR="68580" marT="0" marB="0">
                    <a:solidFill>
                      <a:schemeClr val="bg1"/>
                    </a:solidFill>
                  </a:tcPr>
                </a:tc>
                <a:tc>
                  <a:txBody>
                    <a:bodyPr/>
                    <a:lstStyle/>
                    <a:p>
                      <a:pPr>
                        <a:lnSpc>
                          <a:spcPct val="125000"/>
                        </a:lnSpc>
                      </a:pPr>
                      <a:r>
                        <a:rPr lang="fr-BE" sz="900" kern="1200" dirty="0">
                          <a:solidFill>
                            <a:schemeClr val="dk1"/>
                          </a:solidFill>
                          <a:effectLst/>
                          <a:latin typeface="+mn-lt"/>
                          <a:ea typeface="+mn-ea"/>
                          <a:cs typeface="+mn-cs"/>
                        </a:rPr>
                        <a:t>Affaires académiques </a:t>
                      </a:r>
                    </a:p>
                  </a:txBody>
                  <a:tcPr marL="68580" marR="68580"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3707339826"/>
                  </a:ext>
                </a:extLst>
              </a:tr>
            </a:tbl>
          </a:graphicData>
        </a:graphic>
      </p:graphicFrame>
      <p:pic>
        <p:nvPicPr>
          <p:cNvPr id="8" name="Image 7">
            <a:extLst>
              <a:ext uri="{FF2B5EF4-FFF2-40B4-BE49-F238E27FC236}">
                <a16:creationId xmlns:a16="http://schemas.microsoft.com/office/drawing/2014/main" id="{8019AB6A-5447-C92F-206F-8BB0DB66D5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344" y="1643566"/>
            <a:ext cx="225880" cy="117850"/>
          </a:xfrm>
          <a:prstGeom prst="rect">
            <a:avLst/>
          </a:prstGeom>
        </p:spPr>
      </p:pic>
      <p:pic>
        <p:nvPicPr>
          <p:cNvPr id="9" name="Image 8">
            <a:extLst>
              <a:ext uri="{FF2B5EF4-FFF2-40B4-BE49-F238E27FC236}">
                <a16:creationId xmlns:a16="http://schemas.microsoft.com/office/drawing/2014/main" id="{C51BED72-7E89-AE5C-270A-FAC449FEDA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344" y="1164362"/>
            <a:ext cx="225880" cy="117850"/>
          </a:xfrm>
          <a:prstGeom prst="rect">
            <a:avLst/>
          </a:prstGeom>
        </p:spPr>
      </p:pic>
      <p:pic>
        <p:nvPicPr>
          <p:cNvPr id="10" name="Image 9">
            <a:extLst>
              <a:ext uri="{FF2B5EF4-FFF2-40B4-BE49-F238E27FC236}">
                <a16:creationId xmlns:a16="http://schemas.microsoft.com/office/drawing/2014/main" id="{D3B8E71D-A748-6CCE-44F1-8BF58352EA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344" y="3584483"/>
            <a:ext cx="225880" cy="117850"/>
          </a:xfrm>
          <a:prstGeom prst="rect">
            <a:avLst/>
          </a:prstGeom>
        </p:spPr>
      </p:pic>
      <p:pic>
        <p:nvPicPr>
          <p:cNvPr id="11" name="Image 10">
            <a:extLst>
              <a:ext uri="{FF2B5EF4-FFF2-40B4-BE49-F238E27FC236}">
                <a16:creationId xmlns:a16="http://schemas.microsoft.com/office/drawing/2014/main" id="{3142E0F0-0D44-919A-23D7-17641F699D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344" y="4111855"/>
            <a:ext cx="225880" cy="117850"/>
          </a:xfrm>
          <a:prstGeom prst="rect">
            <a:avLst/>
          </a:prstGeom>
        </p:spPr>
      </p:pic>
      <p:pic>
        <p:nvPicPr>
          <p:cNvPr id="13" name="Image 12">
            <a:extLst>
              <a:ext uri="{FF2B5EF4-FFF2-40B4-BE49-F238E27FC236}">
                <a16:creationId xmlns:a16="http://schemas.microsoft.com/office/drawing/2014/main" id="{F40A06FF-9EE6-2FFD-D11C-77BBE373D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344" y="3004234"/>
            <a:ext cx="225880" cy="117850"/>
          </a:xfrm>
          <a:prstGeom prst="rect">
            <a:avLst/>
          </a:prstGeom>
        </p:spPr>
      </p:pic>
      <p:pic>
        <p:nvPicPr>
          <p:cNvPr id="14" name="Image 13">
            <a:extLst>
              <a:ext uri="{FF2B5EF4-FFF2-40B4-BE49-F238E27FC236}">
                <a16:creationId xmlns:a16="http://schemas.microsoft.com/office/drawing/2014/main" id="{2A16DB42-19D1-80C5-18E7-26003FFF2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344" y="2551241"/>
            <a:ext cx="225880" cy="117850"/>
          </a:xfrm>
          <a:prstGeom prst="rect">
            <a:avLst/>
          </a:prstGeom>
        </p:spPr>
      </p:pic>
      <p:pic>
        <p:nvPicPr>
          <p:cNvPr id="15" name="Image 14">
            <a:extLst>
              <a:ext uri="{FF2B5EF4-FFF2-40B4-BE49-F238E27FC236}">
                <a16:creationId xmlns:a16="http://schemas.microsoft.com/office/drawing/2014/main" id="{9027C47F-96FE-B09F-9EB7-C98848B5B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344" y="2143997"/>
            <a:ext cx="225880" cy="117850"/>
          </a:xfrm>
          <a:prstGeom prst="rect">
            <a:avLst/>
          </a:prstGeom>
        </p:spPr>
      </p:pic>
    </p:spTree>
    <p:extLst>
      <p:ext uri="{BB962C8B-B14F-4D97-AF65-F5344CB8AC3E}">
        <p14:creationId xmlns:p14="http://schemas.microsoft.com/office/powerpoint/2010/main" val="1719841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AB502A0-4382-4955-AAF3-69FD8F2E01DF}" type="slidenum">
              <a:rPr lang="fr-BE" smtClean="0"/>
              <a:t>13</a:t>
            </a:fld>
            <a:endParaRPr lang="fr-BE" dirty="0"/>
          </a:p>
        </p:txBody>
      </p:sp>
      <p:sp>
        <p:nvSpPr>
          <p:cNvPr id="12" name="ZoneTexte 11"/>
          <p:cNvSpPr txBox="1"/>
          <p:nvPr/>
        </p:nvSpPr>
        <p:spPr>
          <a:xfrm>
            <a:off x="397697" y="183476"/>
            <a:ext cx="7153246" cy="538609"/>
          </a:xfrm>
          <a:prstGeom prst="rect">
            <a:avLst/>
          </a:prstGeom>
          <a:noFill/>
        </p:spPr>
        <p:txBody>
          <a:bodyPr wrap="square" rtlCol="0">
            <a:spAutoFit/>
          </a:bodyPr>
          <a:lstStyle/>
          <a:p>
            <a:pPr algn="ctr"/>
            <a:r>
              <a:rPr lang="fr-BE" sz="2900" dirty="0">
                <a:solidFill>
                  <a:srgbClr val="5FA4B0"/>
                </a:solidFill>
                <a:latin typeface="+mj-lt"/>
                <a:ea typeface="+mj-ea"/>
                <a:cs typeface="+mj-cs"/>
              </a:rPr>
              <a:t>10. Politique qualité</a:t>
            </a:r>
          </a:p>
        </p:txBody>
      </p:sp>
      <p:sp>
        <p:nvSpPr>
          <p:cNvPr id="5" name="Rectangle 1">
            <a:extLst>
              <a:ext uri="{FF2B5EF4-FFF2-40B4-BE49-F238E27FC236}">
                <a16:creationId xmlns:a16="http://schemas.microsoft.com/office/drawing/2014/main" id="{B8839CCF-A263-6F41-7A98-B1A52C03BDA2}"/>
              </a:ext>
            </a:extLst>
          </p:cNvPr>
          <p:cNvSpPr>
            <a:spLocks noChangeArrowheads="1"/>
          </p:cNvSpPr>
          <p:nvPr/>
        </p:nvSpPr>
        <p:spPr bwMode="auto">
          <a:xfrm>
            <a:off x="1695450" y="2259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4" name="Tableau 3">
            <a:extLst>
              <a:ext uri="{FF2B5EF4-FFF2-40B4-BE49-F238E27FC236}">
                <a16:creationId xmlns:a16="http://schemas.microsoft.com/office/drawing/2014/main" id="{01BFE968-6721-00F8-2E68-378B8E5BAE34}"/>
              </a:ext>
            </a:extLst>
          </p:cNvPr>
          <p:cNvGraphicFramePr>
            <a:graphicFrameLocks noGrp="1"/>
          </p:cNvGraphicFramePr>
          <p:nvPr>
            <p:extLst>
              <p:ext uri="{D42A27DB-BD31-4B8C-83A1-F6EECF244321}">
                <p14:modId xmlns:p14="http://schemas.microsoft.com/office/powerpoint/2010/main" val="2982743122"/>
              </p:ext>
            </p:extLst>
          </p:nvPr>
        </p:nvGraphicFramePr>
        <p:xfrm>
          <a:off x="487680" y="2570543"/>
          <a:ext cx="7891078" cy="2250670"/>
        </p:xfrm>
        <a:graphic>
          <a:graphicData uri="http://schemas.openxmlformats.org/drawingml/2006/table">
            <a:tbl>
              <a:tblPr firstRow="1" firstCol="1" bandRow="1">
                <a:tableStyleId>{22838BEF-8BB2-4498-84A7-C5851F593DF1}</a:tableStyleId>
              </a:tblPr>
              <a:tblGrid>
                <a:gridCol w="1733426">
                  <a:extLst>
                    <a:ext uri="{9D8B030D-6E8A-4147-A177-3AD203B41FA5}">
                      <a16:colId xmlns:a16="http://schemas.microsoft.com/office/drawing/2014/main" val="2299745417"/>
                    </a:ext>
                  </a:extLst>
                </a:gridCol>
                <a:gridCol w="5116216">
                  <a:extLst>
                    <a:ext uri="{9D8B030D-6E8A-4147-A177-3AD203B41FA5}">
                      <a16:colId xmlns:a16="http://schemas.microsoft.com/office/drawing/2014/main" val="950271186"/>
                    </a:ext>
                  </a:extLst>
                </a:gridCol>
                <a:gridCol w="520718">
                  <a:extLst>
                    <a:ext uri="{9D8B030D-6E8A-4147-A177-3AD203B41FA5}">
                      <a16:colId xmlns:a16="http://schemas.microsoft.com/office/drawing/2014/main" val="407143422"/>
                    </a:ext>
                  </a:extLst>
                </a:gridCol>
                <a:gridCol w="520718">
                  <a:extLst>
                    <a:ext uri="{9D8B030D-6E8A-4147-A177-3AD203B41FA5}">
                      <a16:colId xmlns:a16="http://schemas.microsoft.com/office/drawing/2014/main" val="825378321"/>
                    </a:ext>
                  </a:extLst>
                </a:gridCol>
              </a:tblGrid>
              <a:tr h="277324">
                <a:tc rowSpan="3">
                  <a:txBody>
                    <a:bodyPr/>
                    <a:lstStyle/>
                    <a:p>
                      <a:pPr>
                        <a:lnSpc>
                          <a:spcPct val="125000"/>
                        </a:lnSpc>
                      </a:pPr>
                      <a:r>
                        <a:rPr lang="fr-BE" sz="900" b="1" kern="1200" dirty="0">
                          <a:solidFill>
                            <a:schemeClr val="dk1"/>
                          </a:solidFill>
                          <a:effectLst/>
                          <a:latin typeface="+mn-lt"/>
                          <a:ea typeface="+mn-ea"/>
                          <a:cs typeface="+mn-cs"/>
                        </a:rPr>
                        <a:t>Suivi de la reconnaissance : évaluation interne des facultés et réflexions thématiques des programmes </a:t>
                      </a:r>
                    </a:p>
                  </a:txBody>
                  <a:tcPr marL="68580" marR="68580" marT="0" marB="0">
                    <a:noFill/>
                  </a:tcPr>
                </a:tc>
                <a:tc>
                  <a:txBody>
                    <a:bodyPr/>
                    <a:lstStyle/>
                    <a:p>
                      <a:pPr marL="0" algn="l" defTabSz="457200" rtl="0" eaLnBrk="1" latinLnBrk="0" hangingPunct="1">
                        <a:lnSpc>
                          <a:spcPct val="125000"/>
                        </a:lnSpc>
                      </a:pPr>
                      <a:r>
                        <a:rPr lang="fr-BE" sz="900" b="0" kern="1200" dirty="0">
                          <a:solidFill>
                            <a:schemeClr val="dk1"/>
                          </a:solidFill>
                          <a:effectLst/>
                          <a:latin typeface="+mn-lt"/>
                          <a:ea typeface="+mn-ea"/>
                          <a:cs typeface="+mn-cs"/>
                        </a:rPr>
                        <a:t>Elaborer un calendrier des évaluations</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SMAQ</a:t>
                      </a:r>
                    </a:p>
                    <a:p>
                      <a:pPr marL="0" algn="l" defTabSz="457200" rtl="0" eaLnBrk="1" latinLnBrk="0" hangingPunct="1">
                        <a:lnSpc>
                          <a:spcPct val="125000"/>
                        </a:lnSpc>
                      </a:pPr>
                      <a:endParaRPr lang="fr-BE" sz="900" b="0" kern="1200" dirty="0">
                        <a:solidFill>
                          <a:schemeClr val="dk1"/>
                        </a:solidFill>
                        <a:effectLst/>
                        <a:latin typeface="+mn-lt"/>
                        <a:ea typeface="+mn-ea"/>
                        <a:cs typeface="+mn-cs"/>
                      </a:endParaRPr>
                    </a:p>
                  </a:txBody>
                  <a:tcPr marL="33085" marR="33085"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1169431280"/>
                  </a:ext>
                </a:extLst>
              </a:tr>
              <a:tr h="271604">
                <a:tc vMerge="1">
                  <a:txBody>
                    <a:bodyPr/>
                    <a:lstStyle/>
                    <a:p>
                      <a:endParaRPr lang="fr-BE"/>
                    </a:p>
                  </a:txBody>
                  <a:tcPr>
                    <a:noFill/>
                  </a:tcPr>
                </a:tc>
                <a:tc>
                  <a:txBody>
                    <a:bodyPr/>
                    <a:lstStyle/>
                    <a:p>
                      <a:pPr marL="0" algn="l" defTabSz="457200" rtl="0" eaLnBrk="1" latinLnBrk="0" hangingPunct="1">
                        <a:lnSpc>
                          <a:spcPct val="125000"/>
                        </a:lnSpc>
                      </a:pPr>
                      <a:r>
                        <a:rPr lang="fr-BE" sz="900" b="0" kern="1200" dirty="0">
                          <a:solidFill>
                            <a:schemeClr val="dk1"/>
                          </a:solidFill>
                          <a:effectLst/>
                          <a:latin typeface="+mn-lt"/>
                          <a:ea typeface="+mn-ea"/>
                          <a:cs typeface="+mn-cs"/>
                        </a:rPr>
                        <a:t>Proposer des fiches d’animation des réflexions thématiques des programmes</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SMAQ</a:t>
                      </a:r>
                    </a:p>
                    <a:p>
                      <a:pPr marL="0" algn="l" defTabSz="457200" rtl="0" eaLnBrk="1" latinLnBrk="0" hangingPunct="1">
                        <a:lnSpc>
                          <a:spcPct val="125000"/>
                        </a:lnSpc>
                      </a:pPr>
                      <a:endParaRPr lang="fr-BE" sz="900" b="0" kern="1200" dirty="0">
                        <a:solidFill>
                          <a:schemeClr val="dk1"/>
                        </a:solidFill>
                        <a:effectLst/>
                        <a:latin typeface="+mn-lt"/>
                        <a:ea typeface="+mn-ea"/>
                        <a:cs typeface="+mn-cs"/>
                      </a:endParaRPr>
                    </a:p>
                  </a:txBody>
                  <a:tcPr marL="33085" marR="33085"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2492906512"/>
                  </a:ext>
                </a:extLst>
              </a:tr>
              <a:tr h="250162">
                <a:tc vMerge="1">
                  <a:txBody>
                    <a:bodyPr/>
                    <a:lstStyle/>
                    <a:p>
                      <a:endParaRPr lang="fr-BE"/>
                    </a:p>
                  </a:txBody>
                  <a:tcPr>
                    <a:noFill/>
                  </a:tcPr>
                </a:tc>
                <a:tc>
                  <a:txBody>
                    <a:bodyPr/>
                    <a:lstStyle/>
                    <a:p>
                      <a:pPr marL="0" algn="l" defTabSz="457200" rtl="0" eaLnBrk="1" latinLnBrk="0" hangingPunct="1">
                        <a:lnSpc>
                          <a:spcPct val="125000"/>
                        </a:lnSpc>
                      </a:pPr>
                      <a:r>
                        <a:rPr lang="fr-BE" sz="900" b="0" kern="1200" dirty="0">
                          <a:solidFill>
                            <a:schemeClr val="dk1"/>
                          </a:solidFill>
                          <a:effectLst/>
                          <a:latin typeface="+mn-lt"/>
                          <a:ea typeface="+mn-ea"/>
                          <a:cs typeface="+mn-cs"/>
                        </a:rPr>
                        <a:t>Proposer un système intégré de gestion documentaire (PV des CE,…)</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SMAQ</a:t>
                      </a:r>
                    </a:p>
                    <a:p>
                      <a:pPr marL="0" algn="l" defTabSz="457200" rtl="0" eaLnBrk="1" latinLnBrk="0" hangingPunct="1">
                        <a:lnSpc>
                          <a:spcPct val="125000"/>
                        </a:lnSpc>
                      </a:pPr>
                      <a:endParaRPr lang="fr-BE" sz="900" b="0" kern="1200" dirty="0">
                        <a:solidFill>
                          <a:schemeClr val="dk1"/>
                        </a:solidFill>
                        <a:effectLst/>
                        <a:latin typeface="+mn-lt"/>
                        <a:ea typeface="+mn-ea"/>
                        <a:cs typeface="+mn-cs"/>
                      </a:endParaRPr>
                    </a:p>
                  </a:txBody>
                  <a:tcPr marL="33085" marR="33085"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2528096008"/>
                  </a:ext>
                </a:extLst>
              </a:tr>
              <a:tr h="428220">
                <a:tc rowSpan="2">
                  <a:txBody>
                    <a:bodyPr/>
                    <a:lstStyle/>
                    <a:p>
                      <a:pPr marL="0" algn="l" defTabSz="457200" rtl="0" eaLnBrk="1" latinLnBrk="0" hangingPunct="1">
                        <a:lnSpc>
                          <a:spcPct val="125000"/>
                        </a:lnSpc>
                      </a:pPr>
                      <a:r>
                        <a:rPr lang="fr-BE" sz="900" b="1" kern="1200" dirty="0">
                          <a:solidFill>
                            <a:schemeClr val="dk1"/>
                          </a:solidFill>
                          <a:effectLst/>
                          <a:latin typeface="+mn-lt"/>
                          <a:ea typeface="+mn-ea"/>
                          <a:cs typeface="+mn-cs"/>
                        </a:rPr>
                        <a:t>Communication institutionnelle </a:t>
                      </a:r>
                    </a:p>
                  </a:txBody>
                  <a:tcPr>
                    <a:noFill/>
                  </a:tcPr>
                </a:tc>
                <a:tc>
                  <a:txBody>
                    <a:bodyPr/>
                    <a:lstStyle/>
                    <a:p>
                      <a:pPr marL="0" algn="l" defTabSz="457200" rtl="0" eaLnBrk="1" latinLnBrk="0" hangingPunct="1">
                        <a:lnSpc>
                          <a:spcPct val="125000"/>
                        </a:lnSpc>
                      </a:pPr>
                      <a:r>
                        <a:rPr lang="fr-BE" sz="900" b="0" kern="1200" dirty="0">
                          <a:solidFill>
                            <a:schemeClr val="dk1"/>
                          </a:solidFill>
                          <a:effectLst/>
                          <a:latin typeface="+mn-lt"/>
                          <a:ea typeface="+mn-ea"/>
                          <a:cs typeface="+mn-cs"/>
                        </a:rPr>
                        <a:t>Informer davantage la communauté des projets et bonnes pratiques issus des évaluations de facultés ou de programmes</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SMAQ</a:t>
                      </a:r>
                    </a:p>
                    <a:p>
                      <a:pPr marL="0" algn="l" defTabSz="457200" rtl="0" eaLnBrk="1" latinLnBrk="0" hangingPunct="1">
                        <a:lnSpc>
                          <a:spcPct val="125000"/>
                        </a:lnSpc>
                      </a:pPr>
                      <a:endParaRPr lang="fr-BE" sz="900" b="0" kern="1200" dirty="0">
                        <a:solidFill>
                          <a:schemeClr val="dk1"/>
                        </a:solidFill>
                        <a:effectLst/>
                        <a:latin typeface="+mn-lt"/>
                        <a:ea typeface="+mn-ea"/>
                        <a:cs typeface="+mn-cs"/>
                      </a:endParaRPr>
                    </a:p>
                  </a:txBody>
                  <a:tcPr marL="33085" marR="33085"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3441403313"/>
                  </a:ext>
                </a:extLst>
              </a:tr>
              <a:tr h="258024">
                <a:tc vMerge="1">
                  <a:txBody>
                    <a:bodyPr/>
                    <a:lstStyle/>
                    <a:p>
                      <a:endParaRPr lang="fr-BE"/>
                    </a:p>
                  </a:txBody>
                  <a:tcPr>
                    <a:noFill/>
                  </a:tcPr>
                </a:tc>
                <a:tc>
                  <a:txBody>
                    <a:bodyPr/>
                    <a:lstStyle/>
                    <a:p>
                      <a:pPr marL="0" algn="l" defTabSz="457200" rtl="0" eaLnBrk="1" latinLnBrk="0" hangingPunct="1">
                        <a:lnSpc>
                          <a:spcPct val="125000"/>
                        </a:lnSpc>
                      </a:pPr>
                      <a:r>
                        <a:rPr lang="fr-BE" sz="900" b="0" kern="1200" dirty="0">
                          <a:solidFill>
                            <a:schemeClr val="dk1"/>
                          </a:solidFill>
                          <a:effectLst/>
                          <a:latin typeface="+mn-lt"/>
                          <a:ea typeface="+mn-ea"/>
                          <a:cs typeface="+mn-cs"/>
                        </a:rPr>
                        <a:t>Développer une politique unique et renforcée de diffusion des rapports issus de ces évaluations</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SMAQ</a:t>
                      </a:r>
                    </a:p>
                    <a:p>
                      <a:pPr marL="0" algn="l" defTabSz="457200" rtl="0" eaLnBrk="1" latinLnBrk="0" hangingPunct="1">
                        <a:lnSpc>
                          <a:spcPct val="125000"/>
                        </a:lnSpc>
                      </a:pPr>
                      <a:endParaRPr lang="fr-BE" sz="900" b="0" kern="1200" dirty="0">
                        <a:solidFill>
                          <a:schemeClr val="dk1"/>
                        </a:solidFill>
                        <a:effectLst/>
                        <a:latin typeface="+mn-lt"/>
                        <a:ea typeface="+mn-ea"/>
                        <a:cs typeface="+mn-cs"/>
                      </a:endParaRPr>
                    </a:p>
                  </a:txBody>
                  <a:tcPr marL="33085" marR="33085"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798299931"/>
                  </a:ext>
                </a:extLst>
              </a:tr>
              <a:tr h="258024">
                <a:tc>
                  <a:txBody>
                    <a:bodyPr/>
                    <a:lstStyle/>
                    <a:p>
                      <a:pPr marL="0" algn="l" defTabSz="457200" rtl="0" eaLnBrk="1" latinLnBrk="0" hangingPunct="1">
                        <a:lnSpc>
                          <a:spcPct val="125000"/>
                        </a:lnSpc>
                      </a:pPr>
                      <a:r>
                        <a:rPr lang="fr-BE" sz="900" b="1" kern="1200" dirty="0">
                          <a:solidFill>
                            <a:schemeClr val="dk1"/>
                          </a:solidFill>
                          <a:effectLst/>
                          <a:latin typeface="+mn-lt"/>
                          <a:ea typeface="+mn-ea"/>
                          <a:cs typeface="+mn-cs"/>
                        </a:rPr>
                        <a:t>Professionnaliser les rôles exercés par mandat</a:t>
                      </a:r>
                    </a:p>
                  </a:txBody>
                  <a:tcPr>
                    <a:noFill/>
                  </a:tcPr>
                </a:tc>
                <a:tc>
                  <a:txBody>
                    <a:bodyPr/>
                    <a:lstStyle/>
                    <a:p>
                      <a:pPr marL="0" algn="l" defTabSz="457200" rtl="0" eaLnBrk="1" latinLnBrk="0" hangingPunct="1">
                        <a:lnSpc>
                          <a:spcPct val="125000"/>
                        </a:lnSpc>
                      </a:pPr>
                      <a:r>
                        <a:rPr lang="fr-BE" sz="900" b="0" kern="1200" dirty="0">
                          <a:solidFill>
                            <a:schemeClr val="dk1"/>
                          </a:solidFill>
                          <a:effectLst/>
                          <a:latin typeface="+mn-lt"/>
                          <a:ea typeface="+mn-ea"/>
                          <a:cs typeface="+mn-cs"/>
                        </a:rPr>
                        <a:t>Organiser une formation pour les membres du personnel et les étudiants amenés à exercer un mandat dans un organe de gouvernance de l’institution</a:t>
                      </a:r>
                    </a:p>
                  </a:txBody>
                  <a:tcPr marL="68580" marR="68580" marT="0" marB="0">
                    <a:solidFill>
                      <a:schemeClr val="bg1"/>
                    </a:solidFill>
                  </a:tcPr>
                </a:tc>
                <a:tc>
                  <a:txBody>
                    <a:bodyPr/>
                    <a:lstStyle/>
                    <a:p>
                      <a:pPr marL="0" algn="l" defTabSz="457200" rtl="0" eaLnBrk="1" latinLnBrk="0" hangingPunct="1">
                        <a:lnSpc>
                          <a:spcPct val="125000"/>
                        </a:lnSpc>
                      </a:pPr>
                      <a:r>
                        <a:rPr lang="fr-BE" sz="900" b="0" kern="1200" dirty="0">
                          <a:solidFill>
                            <a:schemeClr val="dk1"/>
                          </a:solidFill>
                          <a:effectLst/>
                          <a:latin typeface="+mn-lt"/>
                          <a:ea typeface="+mn-ea"/>
                          <a:cs typeface="+mn-cs"/>
                        </a:rPr>
                        <a:t>SMAQ</a:t>
                      </a:r>
                    </a:p>
                    <a:p>
                      <a:pPr marL="0" algn="l" defTabSz="457200" rtl="0" eaLnBrk="1" latinLnBrk="0" hangingPunct="1">
                        <a:lnSpc>
                          <a:spcPct val="125000"/>
                        </a:lnSpc>
                      </a:pPr>
                      <a:r>
                        <a:rPr lang="fr-BE" sz="900" b="0" kern="1200" dirty="0">
                          <a:solidFill>
                            <a:schemeClr val="dk1"/>
                          </a:solidFill>
                          <a:effectLst/>
                          <a:latin typeface="+mn-lt"/>
                          <a:ea typeface="+mn-ea"/>
                          <a:cs typeface="+mn-cs"/>
                        </a:rPr>
                        <a:t>AA/AE/ARH</a:t>
                      </a:r>
                    </a:p>
                  </a:txBody>
                  <a:tcPr marL="33085" marR="33085"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2730838075"/>
                  </a:ext>
                </a:extLst>
              </a:tr>
            </a:tbl>
          </a:graphicData>
        </a:graphic>
      </p:graphicFrame>
      <p:pic>
        <p:nvPicPr>
          <p:cNvPr id="11" name="Image 10">
            <a:extLst>
              <a:ext uri="{FF2B5EF4-FFF2-40B4-BE49-F238E27FC236}">
                <a16:creationId xmlns:a16="http://schemas.microsoft.com/office/drawing/2014/main" id="{5BA9CE20-8CB0-D92E-7815-1C01C9A0CB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651" y="3071685"/>
            <a:ext cx="225880" cy="121154"/>
          </a:xfrm>
          <a:prstGeom prst="rect">
            <a:avLst/>
          </a:prstGeom>
        </p:spPr>
      </p:pic>
      <p:pic>
        <p:nvPicPr>
          <p:cNvPr id="13" name="Image 12">
            <a:extLst>
              <a:ext uri="{FF2B5EF4-FFF2-40B4-BE49-F238E27FC236}">
                <a16:creationId xmlns:a16="http://schemas.microsoft.com/office/drawing/2014/main" id="{9B23F4CC-4791-1558-6972-17A077624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167" y="2702231"/>
            <a:ext cx="232640" cy="119354"/>
          </a:xfrm>
          <a:prstGeom prst="rect">
            <a:avLst/>
          </a:prstGeom>
        </p:spPr>
      </p:pic>
      <p:pic>
        <p:nvPicPr>
          <p:cNvPr id="14" name="Image 13">
            <a:extLst>
              <a:ext uri="{FF2B5EF4-FFF2-40B4-BE49-F238E27FC236}">
                <a16:creationId xmlns:a16="http://schemas.microsoft.com/office/drawing/2014/main" id="{FE52777A-92A9-B1FF-0A3C-2E4153B449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2651" y="3425557"/>
            <a:ext cx="225880" cy="117850"/>
          </a:xfrm>
          <a:prstGeom prst="rect">
            <a:avLst/>
          </a:prstGeom>
        </p:spPr>
      </p:pic>
      <p:pic>
        <p:nvPicPr>
          <p:cNvPr id="15" name="Image 14">
            <a:extLst>
              <a:ext uri="{FF2B5EF4-FFF2-40B4-BE49-F238E27FC236}">
                <a16:creationId xmlns:a16="http://schemas.microsoft.com/office/drawing/2014/main" id="{C495C9F5-BE8E-C5EB-E0AD-6F3837BE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891" y="4078823"/>
            <a:ext cx="232640" cy="119354"/>
          </a:xfrm>
          <a:prstGeom prst="rect">
            <a:avLst/>
          </a:prstGeom>
        </p:spPr>
      </p:pic>
      <p:pic>
        <p:nvPicPr>
          <p:cNvPr id="18" name="Image 17">
            <a:extLst>
              <a:ext uri="{FF2B5EF4-FFF2-40B4-BE49-F238E27FC236}">
                <a16:creationId xmlns:a16="http://schemas.microsoft.com/office/drawing/2014/main" id="{D4064BCD-1708-5561-215C-8F4981135F8A}"/>
              </a:ext>
            </a:extLst>
          </p:cNvPr>
          <p:cNvPicPr>
            <a:picLocks noChangeAspect="1"/>
          </p:cNvPicPr>
          <p:nvPr/>
        </p:nvPicPr>
        <p:blipFill>
          <a:blip r:embed="rId6"/>
          <a:stretch>
            <a:fillRect/>
          </a:stretch>
        </p:blipFill>
        <p:spPr>
          <a:xfrm>
            <a:off x="7932651" y="3746483"/>
            <a:ext cx="233363" cy="107671"/>
          </a:xfrm>
          <a:prstGeom prst="rect">
            <a:avLst/>
          </a:prstGeom>
        </p:spPr>
      </p:pic>
      <p:graphicFrame>
        <p:nvGraphicFramePr>
          <p:cNvPr id="19" name="Tableau 18">
            <a:extLst>
              <a:ext uri="{FF2B5EF4-FFF2-40B4-BE49-F238E27FC236}">
                <a16:creationId xmlns:a16="http://schemas.microsoft.com/office/drawing/2014/main" id="{61CBCF32-5AD5-377D-F58F-4981D22897B0}"/>
              </a:ext>
            </a:extLst>
          </p:cNvPr>
          <p:cNvGraphicFramePr>
            <a:graphicFrameLocks noGrp="1"/>
          </p:cNvGraphicFramePr>
          <p:nvPr>
            <p:extLst>
              <p:ext uri="{D42A27DB-BD31-4B8C-83A1-F6EECF244321}">
                <p14:modId xmlns:p14="http://schemas.microsoft.com/office/powerpoint/2010/main" val="2510643256"/>
              </p:ext>
            </p:extLst>
          </p:nvPr>
        </p:nvGraphicFramePr>
        <p:xfrm>
          <a:off x="480196" y="649175"/>
          <a:ext cx="7891078" cy="1716698"/>
        </p:xfrm>
        <a:graphic>
          <a:graphicData uri="http://schemas.openxmlformats.org/drawingml/2006/table">
            <a:tbl>
              <a:tblPr firstRow="1" firstCol="1" bandRow="1">
                <a:tableStyleId>{22838BEF-8BB2-4498-84A7-C5851F593DF1}</a:tableStyleId>
              </a:tblPr>
              <a:tblGrid>
                <a:gridCol w="1733426">
                  <a:extLst>
                    <a:ext uri="{9D8B030D-6E8A-4147-A177-3AD203B41FA5}">
                      <a16:colId xmlns:a16="http://schemas.microsoft.com/office/drawing/2014/main" val="2299745417"/>
                    </a:ext>
                  </a:extLst>
                </a:gridCol>
                <a:gridCol w="5116216">
                  <a:extLst>
                    <a:ext uri="{9D8B030D-6E8A-4147-A177-3AD203B41FA5}">
                      <a16:colId xmlns:a16="http://schemas.microsoft.com/office/drawing/2014/main" val="950271186"/>
                    </a:ext>
                  </a:extLst>
                </a:gridCol>
                <a:gridCol w="520718">
                  <a:extLst>
                    <a:ext uri="{9D8B030D-6E8A-4147-A177-3AD203B41FA5}">
                      <a16:colId xmlns:a16="http://schemas.microsoft.com/office/drawing/2014/main" val="407143422"/>
                    </a:ext>
                  </a:extLst>
                </a:gridCol>
                <a:gridCol w="520718">
                  <a:extLst>
                    <a:ext uri="{9D8B030D-6E8A-4147-A177-3AD203B41FA5}">
                      <a16:colId xmlns:a16="http://schemas.microsoft.com/office/drawing/2014/main" val="825378321"/>
                    </a:ext>
                  </a:extLst>
                </a:gridCol>
              </a:tblGrid>
              <a:tr h="277324">
                <a:tc>
                  <a:txBody>
                    <a:bodyPr/>
                    <a:lstStyle/>
                    <a:p>
                      <a:pPr algn="ctr">
                        <a:lnSpc>
                          <a:spcPct val="125000"/>
                        </a:lnSpc>
                      </a:pPr>
                      <a:r>
                        <a:rPr lang="fr-BE" sz="1000" dirty="0">
                          <a:effectLst/>
                        </a:rPr>
                        <a:t>Axe</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noFill/>
                  </a:tcPr>
                </a:tc>
                <a:tc>
                  <a:txBody>
                    <a:bodyPr/>
                    <a:lstStyle/>
                    <a:p>
                      <a:pPr algn="ctr">
                        <a:lnSpc>
                          <a:spcPct val="125000"/>
                        </a:lnSpc>
                      </a:pPr>
                      <a:r>
                        <a:rPr lang="fr-BE" sz="1000" dirty="0">
                          <a:effectLst/>
                        </a:rPr>
                        <a:t>Action</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tc>
                  <a:txBody>
                    <a:bodyPr/>
                    <a:lstStyle/>
                    <a:p>
                      <a:pPr algn="ctr">
                        <a:lnSpc>
                          <a:spcPct val="125000"/>
                        </a:lnSpc>
                      </a:pPr>
                      <a:r>
                        <a:rPr lang="fr-BE" sz="1000" dirty="0">
                          <a:effectLst/>
                          <a:latin typeface="Source Sans Pro" panose="020B0503030403020204" pitchFamily="34" charset="0"/>
                          <a:ea typeface="Source Sans Pro" panose="020B0503030403020204" pitchFamily="34" charset="0"/>
                          <a:cs typeface="Source Sans Pro" panose="020B0503030403020204" pitchFamily="34" charset="0"/>
                        </a:rPr>
                        <a:t>Pilote</a:t>
                      </a:r>
                    </a:p>
                  </a:txBody>
                  <a:tcPr marL="33085" marR="33085" marT="0" marB="0">
                    <a:solidFill>
                      <a:schemeClr val="bg1"/>
                    </a:solidFill>
                  </a:tcPr>
                </a:tc>
                <a:tc>
                  <a:txBody>
                    <a:bodyPr/>
                    <a:lstStyle/>
                    <a:p>
                      <a:pPr algn="ct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1401948532"/>
                  </a:ext>
                </a:extLst>
              </a:tr>
              <a:tr h="277324">
                <a:tc rowSpan="4">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1" kern="1200" dirty="0">
                          <a:solidFill>
                            <a:schemeClr val="dk1"/>
                          </a:solidFill>
                          <a:effectLst/>
                          <a:latin typeface="+mn-lt"/>
                          <a:ea typeface="+mn-ea"/>
                          <a:cs typeface="+mn-cs"/>
                        </a:rPr>
                        <a:t>Politique qualité</a:t>
                      </a:r>
                    </a:p>
                    <a:p>
                      <a:pPr>
                        <a:lnSpc>
                          <a:spcPct val="125000"/>
                        </a:lnSpc>
                      </a:pPr>
                      <a:endParaRPr lang="fr-BE" sz="900" b="1" kern="1200" dirty="0">
                        <a:solidFill>
                          <a:schemeClr val="dk1"/>
                        </a:solidFill>
                        <a:effectLst/>
                        <a:latin typeface="+mn-lt"/>
                        <a:ea typeface="+mn-ea"/>
                        <a:cs typeface="+mn-cs"/>
                      </a:endParaRPr>
                    </a:p>
                  </a:txBody>
                  <a:tcPr marL="68580" marR="68580" marT="0" marB="0">
                    <a:noFill/>
                  </a:tcPr>
                </a:tc>
                <a:tc>
                  <a:txBody>
                    <a:bodyPr/>
                    <a:lstStyle/>
                    <a:p>
                      <a:pPr>
                        <a:lnSpc>
                          <a:spcPct val="125000"/>
                        </a:lnSpc>
                      </a:pPr>
                      <a:r>
                        <a:rPr lang="fr-BE" sz="900" b="0" kern="1200" dirty="0">
                          <a:solidFill>
                            <a:schemeClr val="dk1"/>
                          </a:solidFill>
                          <a:effectLst/>
                          <a:latin typeface="+mn-lt"/>
                          <a:ea typeface="+mn-ea"/>
                          <a:cs typeface="+mn-cs"/>
                        </a:rPr>
                        <a:t>Développer un référentiel qualité institutionnel et facultaire</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SMAQ</a:t>
                      </a:r>
                    </a:p>
                  </a:txBody>
                  <a:tcPr marL="33085" marR="33085"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1169431280"/>
                  </a:ext>
                </a:extLst>
              </a:tr>
              <a:tr h="271604">
                <a:tc vMerge="1">
                  <a:txBody>
                    <a:bodyPr/>
                    <a:lstStyle/>
                    <a:p>
                      <a:endParaRPr lang="fr-BE"/>
                    </a:p>
                  </a:txBody>
                  <a:tcPr>
                    <a:noFill/>
                  </a:tcPr>
                </a:tc>
                <a:tc>
                  <a:txBody>
                    <a:bodyPr/>
                    <a:lstStyle/>
                    <a:p>
                      <a:pPr>
                        <a:lnSpc>
                          <a:spcPct val="125000"/>
                        </a:lnSpc>
                      </a:pPr>
                      <a:r>
                        <a:rPr lang="fr-BE" sz="900" b="0" kern="1200" dirty="0">
                          <a:solidFill>
                            <a:schemeClr val="dk1"/>
                          </a:solidFill>
                          <a:effectLst/>
                          <a:latin typeface="+mn-lt"/>
                          <a:ea typeface="+mn-ea"/>
                          <a:cs typeface="+mn-cs"/>
                        </a:rPr>
                        <a:t>Organiser un réseau qualité interne pour partage de pratiques, analyse des résultats des différents processus qualité (évaluation des facultés, réflexions thématiques des programmes,…) </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SMAQ</a:t>
                      </a:r>
                    </a:p>
                    <a:p>
                      <a:pPr>
                        <a:lnSpc>
                          <a:spcPct val="125000"/>
                        </a:lnSpc>
                      </a:pPr>
                      <a:endParaRPr lang="fr-BE" sz="900" b="0" kern="1200" dirty="0">
                        <a:solidFill>
                          <a:schemeClr val="dk1"/>
                        </a:solidFill>
                        <a:effectLst/>
                        <a:latin typeface="+mn-lt"/>
                        <a:ea typeface="+mn-ea"/>
                        <a:cs typeface="+mn-cs"/>
                      </a:endParaRPr>
                    </a:p>
                  </a:txBody>
                  <a:tcPr marL="33085" marR="33085"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2492906512"/>
                  </a:ext>
                </a:extLst>
              </a:tr>
              <a:tr h="250162">
                <a:tc vMerge="1">
                  <a:txBody>
                    <a:bodyPr/>
                    <a:lstStyle/>
                    <a:p>
                      <a:endParaRPr lang="fr-BE"/>
                    </a:p>
                  </a:txBody>
                  <a:tcPr>
                    <a:noFill/>
                  </a:tcPr>
                </a:tc>
                <a:tc>
                  <a:txBody>
                    <a:bodyPr/>
                    <a:lstStyle/>
                    <a:p>
                      <a:pPr>
                        <a:lnSpc>
                          <a:spcPct val="125000"/>
                        </a:lnSpc>
                      </a:pPr>
                      <a:r>
                        <a:rPr lang="fr-BE" sz="900" b="0" kern="1200" dirty="0">
                          <a:solidFill>
                            <a:schemeClr val="dk1"/>
                          </a:solidFill>
                          <a:effectLst/>
                          <a:latin typeface="+mn-lt"/>
                          <a:ea typeface="+mn-ea"/>
                          <a:cs typeface="+mn-cs"/>
                        </a:rPr>
                        <a:t>Clarifier les rôles des acteurs de la politique qualité (SMAQ, Facultés, CE, Radius, IFRES…) ainsi que leur lien avec les organes de gouvernance institutionnels </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SMAQ</a:t>
                      </a:r>
                    </a:p>
                    <a:p>
                      <a:pPr>
                        <a:lnSpc>
                          <a:spcPct val="125000"/>
                        </a:lnSpc>
                      </a:pPr>
                      <a:endParaRPr lang="fr-BE" sz="900" b="0" kern="1200" dirty="0">
                        <a:solidFill>
                          <a:schemeClr val="dk1"/>
                        </a:solidFill>
                        <a:effectLst/>
                        <a:latin typeface="+mn-lt"/>
                        <a:ea typeface="+mn-ea"/>
                        <a:cs typeface="+mn-cs"/>
                      </a:endParaRPr>
                    </a:p>
                  </a:txBody>
                  <a:tcPr marL="33085" marR="33085"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2528096008"/>
                  </a:ext>
                </a:extLst>
              </a:tr>
              <a:tr h="250162">
                <a:tc vMerge="1">
                  <a:txBody>
                    <a:bodyPr/>
                    <a:lstStyle/>
                    <a:p>
                      <a:pPr>
                        <a:lnSpc>
                          <a:spcPct val="125000"/>
                        </a:lnSpc>
                      </a:pPr>
                      <a:endParaRPr lang="fr-BE" sz="900" b="1" kern="1200" dirty="0">
                        <a:solidFill>
                          <a:schemeClr val="dk1"/>
                        </a:solidFill>
                        <a:effectLst/>
                        <a:latin typeface="+mn-lt"/>
                        <a:ea typeface="+mn-ea"/>
                        <a:cs typeface="+mn-cs"/>
                      </a:endParaRP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Présenter annuellement au CA les avancées et suivi des démarches qualité (a minima : évaluation des facultés, réflexions thématiques sur les programmes, constats transversaux) </a:t>
                      </a:r>
                    </a:p>
                    <a:p>
                      <a:pPr>
                        <a:lnSpc>
                          <a:spcPct val="125000"/>
                        </a:lnSpc>
                      </a:pPr>
                      <a:endParaRPr lang="fr-BE" sz="900" b="0" kern="1200" dirty="0">
                        <a:solidFill>
                          <a:schemeClr val="dk1"/>
                        </a:solidFill>
                        <a:effectLst/>
                        <a:latin typeface="+mn-lt"/>
                        <a:ea typeface="+mn-ea"/>
                        <a:cs typeface="+mn-cs"/>
                      </a:endParaRP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SMAQ</a:t>
                      </a:r>
                    </a:p>
                    <a:p>
                      <a:pPr>
                        <a:lnSpc>
                          <a:spcPct val="125000"/>
                        </a:lnSpc>
                      </a:pPr>
                      <a:endParaRPr lang="fr-BE" sz="900" b="0" kern="1200" dirty="0">
                        <a:solidFill>
                          <a:schemeClr val="dk1"/>
                        </a:solidFill>
                        <a:effectLst/>
                        <a:latin typeface="+mn-lt"/>
                        <a:ea typeface="+mn-ea"/>
                        <a:cs typeface="+mn-cs"/>
                      </a:endParaRPr>
                    </a:p>
                  </a:txBody>
                  <a:tcPr marL="33085" marR="33085"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49955781"/>
                  </a:ext>
                </a:extLst>
              </a:tr>
            </a:tbl>
          </a:graphicData>
        </a:graphic>
      </p:graphicFrame>
      <p:pic>
        <p:nvPicPr>
          <p:cNvPr id="20" name="Image 19">
            <a:extLst>
              <a:ext uri="{FF2B5EF4-FFF2-40B4-BE49-F238E27FC236}">
                <a16:creationId xmlns:a16="http://schemas.microsoft.com/office/drawing/2014/main" id="{08878393-8459-06D5-651A-5D3D24F4417E}"/>
              </a:ext>
            </a:extLst>
          </p:cNvPr>
          <p:cNvPicPr>
            <a:picLocks noChangeAspect="1"/>
          </p:cNvPicPr>
          <p:nvPr/>
        </p:nvPicPr>
        <p:blipFill>
          <a:blip r:embed="rId6"/>
          <a:stretch>
            <a:fillRect/>
          </a:stretch>
        </p:blipFill>
        <p:spPr>
          <a:xfrm>
            <a:off x="7926430" y="1686877"/>
            <a:ext cx="233363" cy="107671"/>
          </a:xfrm>
          <a:prstGeom prst="rect">
            <a:avLst/>
          </a:prstGeom>
        </p:spPr>
      </p:pic>
      <p:pic>
        <p:nvPicPr>
          <p:cNvPr id="21" name="Image 20">
            <a:extLst>
              <a:ext uri="{FF2B5EF4-FFF2-40B4-BE49-F238E27FC236}">
                <a16:creationId xmlns:a16="http://schemas.microsoft.com/office/drawing/2014/main" id="{D1490339-17CA-5245-B81A-3A6EECF0BA03}"/>
              </a:ext>
            </a:extLst>
          </p:cNvPr>
          <p:cNvPicPr>
            <a:picLocks noChangeAspect="1"/>
          </p:cNvPicPr>
          <p:nvPr/>
        </p:nvPicPr>
        <p:blipFill>
          <a:blip r:embed="rId6"/>
          <a:stretch>
            <a:fillRect/>
          </a:stretch>
        </p:blipFill>
        <p:spPr>
          <a:xfrm>
            <a:off x="7926430" y="2065873"/>
            <a:ext cx="233363" cy="107671"/>
          </a:xfrm>
          <a:prstGeom prst="rect">
            <a:avLst/>
          </a:prstGeom>
        </p:spPr>
      </p:pic>
      <p:pic>
        <p:nvPicPr>
          <p:cNvPr id="22" name="Image 21">
            <a:extLst>
              <a:ext uri="{FF2B5EF4-FFF2-40B4-BE49-F238E27FC236}">
                <a16:creationId xmlns:a16="http://schemas.microsoft.com/office/drawing/2014/main" id="{B4692484-D4DC-2391-466B-59291AF1B6C5}"/>
              </a:ext>
            </a:extLst>
          </p:cNvPr>
          <p:cNvPicPr>
            <a:picLocks noChangeAspect="1"/>
          </p:cNvPicPr>
          <p:nvPr/>
        </p:nvPicPr>
        <p:blipFill>
          <a:blip r:embed="rId6"/>
          <a:stretch>
            <a:fillRect/>
          </a:stretch>
        </p:blipFill>
        <p:spPr>
          <a:xfrm>
            <a:off x="7918946" y="1357326"/>
            <a:ext cx="233363" cy="107671"/>
          </a:xfrm>
          <a:prstGeom prst="rect">
            <a:avLst/>
          </a:prstGeom>
        </p:spPr>
      </p:pic>
      <p:pic>
        <p:nvPicPr>
          <p:cNvPr id="23" name="Image 22">
            <a:extLst>
              <a:ext uri="{FF2B5EF4-FFF2-40B4-BE49-F238E27FC236}">
                <a16:creationId xmlns:a16="http://schemas.microsoft.com/office/drawing/2014/main" id="{7FF77AFC-42D1-65A9-A9FA-067A78E2E8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6430" y="997147"/>
            <a:ext cx="225880" cy="117850"/>
          </a:xfrm>
          <a:prstGeom prst="rect">
            <a:avLst/>
          </a:prstGeom>
        </p:spPr>
      </p:pic>
      <p:pic>
        <p:nvPicPr>
          <p:cNvPr id="2" name="Image 1">
            <a:extLst>
              <a:ext uri="{FF2B5EF4-FFF2-40B4-BE49-F238E27FC236}">
                <a16:creationId xmlns:a16="http://schemas.microsoft.com/office/drawing/2014/main" id="{26CCCE53-DC80-328E-5279-841D9F21F9FC}"/>
              </a:ext>
            </a:extLst>
          </p:cNvPr>
          <p:cNvPicPr>
            <a:picLocks noChangeAspect="1"/>
          </p:cNvPicPr>
          <p:nvPr/>
        </p:nvPicPr>
        <p:blipFill>
          <a:blip r:embed="rId6"/>
          <a:stretch>
            <a:fillRect/>
          </a:stretch>
        </p:blipFill>
        <p:spPr>
          <a:xfrm>
            <a:off x="7932651" y="4478293"/>
            <a:ext cx="233363" cy="107671"/>
          </a:xfrm>
          <a:prstGeom prst="rect">
            <a:avLst/>
          </a:prstGeom>
        </p:spPr>
      </p:pic>
    </p:spTree>
    <p:extLst>
      <p:ext uri="{BB962C8B-B14F-4D97-AF65-F5344CB8AC3E}">
        <p14:creationId xmlns:p14="http://schemas.microsoft.com/office/powerpoint/2010/main" val="40783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20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95FB403-D6FE-28B6-3932-38D0AE0F4CB3}"/>
              </a:ext>
            </a:extLst>
          </p:cNvPr>
          <p:cNvSpPr>
            <a:spLocks noGrp="1"/>
          </p:cNvSpPr>
          <p:nvPr>
            <p:ph idx="1"/>
          </p:nvPr>
        </p:nvSpPr>
        <p:spPr>
          <a:xfrm>
            <a:off x="457200" y="1275227"/>
            <a:ext cx="3733800" cy="1728323"/>
          </a:xfrm>
        </p:spPr>
        <p:txBody>
          <a:bodyPr>
            <a:normAutofit fontScale="85000" lnSpcReduction="10000"/>
          </a:bodyPr>
          <a:lstStyle/>
          <a:p>
            <a:r>
              <a:rPr lang="fr-BE" sz="2000" dirty="0"/>
              <a:t>Dix thématiques</a:t>
            </a:r>
          </a:p>
          <a:p>
            <a:pPr lvl="1"/>
            <a:r>
              <a:rPr lang="fr-BE" sz="1900" dirty="0"/>
              <a:t>Gouvernance et fonctionnement</a:t>
            </a:r>
          </a:p>
          <a:p>
            <a:pPr lvl="1"/>
            <a:r>
              <a:rPr lang="fr-BE" sz="1900" dirty="0"/>
              <a:t>Financement institutionnel</a:t>
            </a:r>
          </a:p>
          <a:p>
            <a:pPr lvl="1"/>
            <a:r>
              <a:rPr lang="fr-BE" sz="1900" dirty="0"/>
              <a:t>Enseignement</a:t>
            </a:r>
          </a:p>
          <a:p>
            <a:pPr lvl="1"/>
            <a:r>
              <a:rPr lang="fr-BE" sz="1900" dirty="0"/>
              <a:t>Qualité de vie des </a:t>
            </a:r>
            <a:r>
              <a:rPr lang="fr-BE" sz="1900" dirty="0" err="1"/>
              <a:t>étudiant.e.s</a:t>
            </a:r>
            <a:endParaRPr lang="fr-BE" sz="1900" dirty="0"/>
          </a:p>
          <a:p>
            <a:pPr lvl="1"/>
            <a:r>
              <a:rPr lang="fr-BE" sz="1900" dirty="0"/>
              <a:t>Transition environnementale</a:t>
            </a:r>
          </a:p>
          <a:p>
            <a:pPr lvl="1"/>
            <a:endParaRPr lang="fr-BE" sz="1600" dirty="0"/>
          </a:p>
          <a:p>
            <a:endParaRPr lang="fr-BE" sz="2000" dirty="0"/>
          </a:p>
          <a:p>
            <a:endParaRPr lang="fr-BE" sz="2000" dirty="0"/>
          </a:p>
        </p:txBody>
      </p:sp>
      <p:sp>
        <p:nvSpPr>
          <p:cNvPr id="3" name="Titre 2">
            <a:extLst>
              <a:ext uri="{FF2B5EF4-FFF2-40B4-BE49-F238E27FC236}">
                <a16:creationId xmlns:a16="http://schemas.microsoft.com/office/drawing/2014/main" id="{CB5A6BB1-B206-6374-CBAB-5DAA186ABBFF}"/>
              </a:ext>
            </a:extLst>
          </p:cNvPr>
          <p:cNvSpPr>
            <a:spLocks noGrp="1"/>
          </p:cNvSpPr>
          <p:nvPr>
            <p:ph type="title"/>
          </p:nvPr>
        </p:nvSpPr>
        <p:spPr/>
        <p:txBody>
          <a:bodyPr>
            <a:normAutofit fontScale="90000"/>
          </a:bodyPr>
          <a:lstStyle/>
          <a:p>
            <a:r>
              <a:rPr lang="fr-BE" dirty="0"/>
              <a:t>Structure du plan d’actions institutionnel</a:t>
            </a:r>
          </a:p>
        </p:txBody>
      </p:sp>
      <p:sp>
        <p:nvSpPr>
          <p:cNvPr id="10" name="ZoneTexte 9">
            <a:extLst>
              <a:ext uri="{FF2B5EF4-FFF2-40B4-BE49-F238E27FC236}">
                <a16:creationId xmlns:a16="http://schemas.microsoft.com/office/drawing/2014/main" id="{EB6EEDCB-4648-B920-9A50-76B3F2DCCBA3}"/>
              </a:ext>
            </a:extLst>
          </p:cNvPr>
          <p:cNvSpPr txBox="1"/>
          <p:nvPr/>
        </p:nvSpPr>
        <p:spPr>
          <a:xfrm>
            <a:off x="4191000" y="1524660"/>
            <a:ext cx="4591050" cy="1476045"/>
          </a:xfrm>
          <a:prstGeom prst="rect">
            <a:avLst/>
          </a:prstGeom>
          <a:noFill/>
        </p:spPr>
        <p:txBody>
          <a:bodyPr wrap="square">
            <a:spAutoFit/>
          </a:bodyPr>
          <a:lstStyle/>
          <a:p>
            <a:pPr marL="742950" lvl="1" indent="-285750">
              <a:lnSpc>
                <a:spcPct val="80000"/>
              </a:lnSpc>
              <a:spcBef>
                <a:spcPct val="20000"/>
              </a:spcBef>
              <a:buClr>
                <a:srgbClr val="00707F"/>
              </a:buClr>
              <a:buFont typeface="Arial"/>
              <a:buChar char="‑"/>
            </a:pPr>
            <a:r>
              <a:rPr lang="fr-BE" sz="1600" dirty="0"/>
              <a:t>Numérisation</a:t>
            </a:r>
          </a:p>
          <a:p>
            <a:pPr marL="742950" lvl="1" indent="-285750">
              <a:lnSpc>
                <a:spcPct val="80000"/>
              </a:lnSpc>
              <a:spcBef>
                <a:spcPct val="20000"/>
              </a:spcBef>
              <a:buClr>
                <a:srgbClr val="00707F"/>
              </a:buClr>
              <a:buFont typeface="Arial"/>
              <a:buChar char="‑"/>
            </a:pPr>
            <a:r>
              <a:rPr lang="fr-BE" sz="1600" dirty="0"/>
              <a:t>Recherche (lien avec l’enseignement et le doctorat)</a:t>
            </a:r>
          </a:p>
          <a:p>
            <a:pPr marL="742950" lvl="1" indent="-285750">
              <a:lnSpc>
                <a:spcPct val="80000"/>
              </a:lnSpc>
              <a:spcBef>
                <a:spcPct val="20000"/>
              </a:spcBef>
              <a:buClr>
                <a:srgbClr val="00707F"/>
              </a:buClr>
              <a:buFont typeface="Arial"/>
              <a:buChar char="‑"/>
            </a:pPr>
            <a:r>
              <a:rPr lang="fr-BE" sz="1600" dirty="0"/>
              <a:t>LLL </a:t>
            </a:r>
          </a:p>
          <a:p>
            <a:pPr marL="742950" lvl="1" indent="-285750">
              <a:lnSpc>
                <a:spcPct val="80000"/>
              </a:lnSpc>
              <a:spcBef>
                <a:spcPct val="20000"/>
              </a:spcBef>
              <a:buClr>
                <a:srgbClr val="00707F"/>
              </a:buClr>
              <a:buFont typeface="Arial"/>
              <a:buChar char="‑"/>
            </a:pPr>
            <a:r>
              <a:rPr lang="fr-BE" sz="1600" dirty="0"/>
              <a:t>Evolution des carrières</a:t>
            </a:r>
          </a:p>
          <a:p>
            <a:pPr marL="742950" lvl="1" indent="-285750">
              <a:lnSpc>
                <a:spcPct val="80000"/>
              </a:lnSpc>
              <a:spcBef>
                <a:spcPct val="20000"/>
              </a:spcBef>
              <a:buClr>
                <a:srgbClr val="00707F"/>
              </a:buClr>
              <a:buFont typeface="Arial"/>
              <a:buChar char="‑"/>
            </a:pPr>
            <a:r>
              <a:rPr lang="fr-BE" sz="1600" dirty="0"/>
              <a:t>Politique qualité</a:t>
            </a:r>
          </a:p>
        </p:txBody>
      </p:sp>
      <p:sp>
        <p:nvSpPr>
          <p:cNvPr id="12" name="ZoneTexte 11">
            <a:extLst>
              <a:ext uri="{FF2B5EF4-FFF2-40B4-BE49-F238E27FC236}">
                <a16:creationId xmlns:a16="http://schemas.microsoft.com/office/drawing/2014/main" id="{23DE002E-7FA1-8612-784F-37FA8D547EC2}"/>
              </a:ext>
            </a:extLst>
          </p:cNvPr>
          <p:cNvSpPr txBox="1"/>
          <p:nvPr/>
        </p:nvSpPr>
        <p:spPr>
          <a:xfrm>
            <a:off x="457200" y="3131632"/>
            <a:ext cx="4572000" cy="1478866"/>
          </a:xfrm>
          <a:prstGeom prst="rect">
            <a:avLst/>
          </a:prstGeom>
          <a:noFill/>
        </p:spPr>
        <p:txBody>
          <a:bodyPr wrap="square">
            <a:spAutoFit/>
          </a:bodyPr>
          <a:lstStyle/>
          <a:p>
            <a:pPr marL="342900" indent="-342900">
              <a:lnSpc>
                <a:spcPct val="90000"/>
              </a:lnSpc>
              <a:spcBef>
                <a:spcPct val="20000"/>
              </a:spcBef>
              <a:buClr>
                <a:srgbClr val="00707F"/>
              </a:buClr>
              <a:buSzPct val="55000"/>
              <a:buFont typeface="Lucida Grande"/>
              <a:buChar char="▶"/>
            </a:pPr>
            <a:r>
              <a:rPr lang="fr-BE" sz="1700" dirty="0"/>
              <a:t>Des niveaux de variés</a:t>
            </a:r>
            <a:endParaRPr lang="fr-BE" sz="1600" dirty="0"/>
          </a:p>
          <a:p>
            <a:pPr marL="742950" lvl="1" indent="-285750">
              <a:lnSpc>
                <a:spcPct val="90000"/>
              </a:lnSpc>
              <a:spcBef>
                <a:spcPct val="20000"/>
              </a:spcBef>
              <a:buClr>
                <a:srgbClr val="00707F"/>
              </a:buClr>
              <a:buFont typeface="Arial"/>
              <a:buChar char="‑"/>
            </a:pPr>
            <a:r>
              <a:rPr lang="fr-BE" sz="1600" dirty="0"/>
              <a:t>Déclaration d’intention		</a:t>
            </a:r>
          </a:p>
          <a:p>
            <a:pPr marL="742950" lvl="1" indent="-285750">
              <a:lnSpc>
                <a:spcPct val="90000"/>
              </a:lnSpc>
              <a:spcBef>
                <a:spcPct val="20000"/>
              </a:spcBef>
              <a:buClr>
                <a:srgbClr val="00707F"/>
              </a:buClr>
              <a:buFont typeface="Arial"/>
              <a:buChar char="‑"/>
            </a:pPr>
            <a:r>
              <a:rPr lang="fr-BE" sz="1600" dirty="0"/>
              <a:t>En voie de construction   </a:t>
            </a:r>
          </a:p>
          <a:p>
            <a:pPr marL="742950" lvl="1" indent="-285750">
              <a:lnSpc>
                <a:spcPct val="90000"/>
              </a:lnSpc>
              <a:spcBef>
                <a:spcPct val="20000"/>
              </a:spcBef>
              <a:buClr>
                <a:srgbClr val="00707F"/>
              </a:buClr>
              <a:buFont typeface="Arial"/>
              <a:buChar char="‑"/>
            </a:pPr>
            <a:r>
              <a:rPr lang="fr-BE" sz="1600" dirty="0"/>
              <a:t>Action amorcée   </a:t>
            </a:r>
          </a:p>
          <a:p>
            <a:pPr marL="742950" lvl="1" indent="-285750">
              <a:lnSpc>
                <a:spcPct val="90000"/>
              </a:lnSpc>
              <a:spcBef>
                <a:spcPct val="20000"/>
              </a:spcBef>
              <a:buClr>
                <a:srgbClr val="00707F"/>
              </a:buClr>
              <a:buFont typeface="Arial"/>
              <a:buChar char="‑"/>
            </a:pPr>
            <a:r>
              <a:rPr lang="fr-BE" sz="1600" dirty="0"/>
              <a:t>Rythme de croisière </a:t>
            </a:r>
            <a:r>
              <a:rPr lang="fr-BE" sz="2000" dirty="0"/>
              <a:t> </a:t>
            </a:r>
          </a:p>
        </p:txBody>
      </p:sp>
      <p:pic>
        <p:nvPicPr>
          <p:cNvPr id="13" name="Image 12">
            <a:extLst>
              <a:ext uri="{FF2B5EF4-FFF2-40B4-BE49-F238E27FC236}">
                <a16:creationId xmlns:a16="http://schemas.microsoft.com/office/drawing/2014/main" id="{F00AAE9A-343A-BE50-3420-C72D33DEB60B}"/>
              </a:ext>
            </a:extLst>
          </p:cNvPr>
          <p:cNvPicPr>
            <a:picLocks noChangeAspect="1"/>
          </p:cNvPicPr>
          <p:nvPr/>
        </p:nvPicPr>
        <p:blipFill>
          <a:blip r:embed="rId2"/>
          <a:stretch>
            <a:fillRect/>
          </a:stretch>
        </p:blipFill>
        <p:spPr>
          <a:xfrm>
            <a:off x="4338954" y="3527742"/>
            <a:ext cx="233045" cy="107315"/>
          </a:xfrm>
          <a:prstGeom prst="rect">
            <a:avLst/>
          </a:prstGeom>
        </p:spPr>
      </p:pic>
      <p:pic>
        <p:nvPicPr>
          <p:cNvPr id="14" name="Image 13">
            <a:extLst>
              <a:ext uri="{FF2B5EF4-FFF2-40B4-BE49-F238E27FC236}">
                <a16:creationId xmlns:a16="http://schemas.microsoft.com/office/drawing/2014/main" id="{2F080BC6-CE4B-E60C-5C61-B0153217A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6574" y="3864390"/>
            <a:ext cx="225425" cy="117475"/>
          </a:xfrm>
          <a:prstGeom prst="rect">
            <a:avLst/>
          </a:prstGeom>
        </p:spPr>
      </p:pic>
      <p:pic>
        <p:nvPicPr>
          <p:cNvPr id="15" name="Image 14">
            <a:extLst>
              <a:ext uri="{FF2B5EF4-FFF2-40B4-BE49-F238E27FC236}">
                <a16:creationId xmlns:a16="http://schemas.microsoft.com/office/drawing/2014/main" id="{C5FF9273-B00C-B061-EF9E-7BD85A010C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6574" y="4118064"/>
            <a:ext cx="232410" cy="118745"/>
          </a:xfrm>
          <a:prstGeom prst="rect">
            <a:avLst/>
          </a:prstGeom>
        </p:spPr>
      </p:pic>
      <p:pic>
        <p:nvPicPr>
          <p:cNvPr id="16" name="Image 15">
            <a:extLst>
              <a:ext uri="{FF2B5EF4-FFF2-40B4-BE49-F238E27FC236}">
                <a16:creationId xmlns:a16="http://schemas.microsoft.com/office/drawing/2014/main" id="{72E18075-B8D1-59E6-EF6A-0484E1660E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8954" y="4404547"/>
            <a:ext cx="225425" cy="120650"/>
          </a:xfrm>
          <a:prstGeom prst="rect">
            <a:avLst/>
          </a:prstGeom>
        </p:spPr>
      </p:pic>
    </p:spTree>
    <p:extLst>
      <p:ext uri="{BB962C8B-B14F-4D97-AF65-F5344CB8AC3E}">
        <p14:creationId xmlns:p14="http://schemas.microsoft.com/office/powerpoint/2010/main" val="136470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AB502A0-4382-4955-AAF3-69FD8F2E01DF}" type="slidenum">
              <a:rPr lang="fr-BE" smtClean="0"/>
              <a:t>3</a:t>
            </a:fld>
            <a:endParaRPr lang="fr-BE" dirty="0"/>
          </a:p>
        </p:txBody>
      </p:sp>
      <p:sp>
        <p:nvSpPr>
          <p:cNvPr id="12" name="ZoneTexte 11"/>
          <p:cNvSpPr txBox="1"/>
          <p:nvPr/>
        </p:nvSpPr>
        <p:spPr>
          <a:xfrm>
            <a:off x="397697" y="183476"/>
            <a:ext cx="7153246" cy="538609"/>
          </a:xfrm>
          <a:prstGeom prst="rect">
            <a:avLst/>
          </a:prstGeom>
          <a:noFill/>
        </p:spPr>
        <p:txBody>
          <a:bodyPr wrap="square" rtlCol="0">
            <a:spAutoFit/>
          </a:bodyPr>
          <a:lstStyle/>
          <a:p>
            <a:pPr algn="ctr"/>
            <a:r>
              <a:rPr lang="fr-BE" sz="2900" dirty="0">
                <a:solidFill>
                  <a:srgbClr val="5FA4B0"/>
                </a:solidFill>
                <a:latin typeface="+mj-lt"/>
                <a:ea typeface="+mj-ea"/>
                <a:cs typeface="+mj-cs"/>
              </a:rPr>
              <a:t>1. Gouvernance - Fonctionnement</a:t>
            </a:r>
          </a:p>
        </p:txBody>
      </p:sp>
      <p:graphicFrame>
        <p:nvGraphicFramePr>
          <p:cNvPr id="2" name="Tableau 1">
            <a:extLst>
              <a:ext uri="{FF2B5EF4-FFF2-40B4-BE49-F238E27FC236}">
                <a16:creationId xmlns:a16="http://schemas.microsoft.com/office/drawing/2014/main" id="{FC2AEE24-3DAB-7E47-A88F-4EF614F4A444}"/>
              </a:ext>
            </a:extLst>
          </p:cNvPr>
          <p:cNvGraphicFramePr>
            <a:graphicFrameLocks noGrp="1"/>
          </p:cNvGraphicFramePr>
          <p:nvPr>
            <p:extLst>
              <p:ext uri="{D42A27DB-BD31-4B8C-83A1-F6EECF244321}">
                <p14:modId xmlns:p14="http://schemas.microsoft.com/office/powerpoint/2010/main" val="3631263285"/>
              </p:ext>
            </p:extLst>
          </p:nvPr>
        </p:nvGraphicFramePr>
        <p:xfrm>
          <a:off x="668337" y="716699"/>
          <a:ext cx="7680326" cy="1501093"/>
        </p:xfrm>
        <a:graphic>
          <a:graphicData uri="http://schemas.openxmlformats.org/drawingml/2006/table">
            <a:tbl>
              <a:tblPr firstRow="1" firstCol="1" bandRow="1">
                <a:tableStyleId>{22838BEF-8BB2-4498-84A7-C5851F593DF1}</a:tableStyleId>
              </a:tblPr>
              <a:tblGrid>
                <a:gridCol w="1328496">
                  <a:extLst>
                    <a:ext uri="{9D8B030D-6E8A-4147-A177-3AD203B41FA5}">
                      <a16:colId xmlns:a16="http://schemas.microsoft.com/office/drawing/2014/main" val="3663720547"/>
                    </a:ext>
                  </a:extLst>
                </a:gridCol>
                <a:gridCol w="5255025">
                  <a:extLst>
                    <a:ext uri="{9D8B030D-6E8A-4147-A177-3AD203B41FA5}">
                      <a16:colId xmlns:a16="http://schemas.microsoft.com/office/drawing/2014/main" val="842036715"/>
                    </a:ext>
                  </a:extLst>
                </a:gridCol>
                <a:gridCol w="692865">
                  <a:extLst>
                    <a:ext uri="{9D8B030D-6E8A-4147-A177-3AD203B41FA5}">
                      <a16:colId xmlns:a16="http://schemas.microsoft.com/office/drawing/2014/main" val="1343673520"/>
                    </a:ext>
                  </a:extLst>
                </a:gridCol>
                <a:gridCol w="403940">
                  <a:extLst>
                    <a:ext uri="{9D8B030D-6E8A-4147-A177-3AD203B41FA5}">
                      <a16:colId xmlns:a16="http://schemas.microsoft.com/office/drawing/2014/main" val="1279858256"/>
                    </a:ext>
                  </a:extLst>
                </a:gridCol>
              </a:tblGrid>
              <a:tr h="167140">
                <a:tc>
                  <a:txBody>
                    <a:bodyPr/>
                    <a:lstStyle/>
                    <a:p>
                      <a:pPr algn="ctr">
                        <a:lnSpc>
                          <a:spcPct val="125000"/>
                        </a:lnSpc>
                      </a:pPr>
                      <a:r>
                        <a:rPr lang="fr-BE" sz="1000" dirty="0">
                          <a:effectLst/>
                        </a:rPr>
                        <a:t>Axe</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noFill/>
                  </a:tcPr>
                </a:tc>
                <a:tc>
                  <a:txBody>
                    <a:bodyPr/>
                    <a:lstStyle/>
                    <a:p>
                      <a:pPr algn="ctr">
                        <a:lnSpc>
                          <a:spcPct val="125000"/>
                        </a:lnSpc>
                      </a:pPr>
                      <a:r>
                        <a:rPr lang="fr-BE" sz="1000" dirty="0">
                          <a:effectLst/>
                        </a:rPr>
                        <a:t>Action</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noFill/>
                  </a:tcPr>
                </a:tc>
                <a:tc>
                  <a:txBody>
                    <a:bodyPr/>
                    <a:lstStyle/>
                    <a:p>
                      <a:pPr algn="ctr">
                        <a:lnSpc>
                          <a:spcPct val="125000"/>
                        </a:lnSpc>
                      </a:pPr>
                      <a:r>
                        <a:rPr lang="fr-BE" sz="1000" dirty="0">
                          <a:effectLst/>
                          <a:latin typeface="Source Sans Pro" panose="020B0503030403020204" pitchFamily="34" charset="0"/>
                          <a:ea typeface="Source Sans Pro" panose="020B0503030403020204" pitchFamily="34" charset="0"/>
                          <a:cs typeface="Source Sans Pro" panose="020B0503030403020204" pitchFamily="34" charset="0"/>
                        </a:rPr>
                        <a:t>Pilote</a:t>
                      </a:r>
                    </a:p>
                  </a:txBody>
                  <a:tcPr marL="33085" marR="33085" marT="0" marB="0">
                    <a:noFill/>
                  </a:tcPr>
                </a:tc>
                <a:tc>
                  <a:txBody>
                    <a:bodyPr/>
                    <a:lstStyle/>
                    <a:p>
                      <a:pPr algn="ct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noFill/>
                  </a:tcPr>
                </a:tc>
                <a:extLst>
                  <a:ext uri="{0D108BD9-81ED-4DB2-BD59-A6C34878D82A}">
                    <a16:rowId xmlns:a16="http://schemas.microsoft.com/office/drawing/2014/main" val="1216722175"/>
                  </a:ext>
                </a:extLst>
              </a:tr>
              <a:tr h="167140">
                <a:tc rowSpan="3">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dirty="0">
                          <a:effectLst/>
                        </a:rPr>
                        <a:t>Gouvernance et stratégie</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Elaborer un plan stratégique institutionnel</a:t>
                      </a:r>
                    </a:p>
                    <a:p>
                      <a:pPr marL="0" algn="l" defTabSz="457200" rtl="0" eaLnBrk="1" latinLnBrk="0" hangingPunct="1">
                        <a:lnSpc>
                          <a:spcPct val="125000"/>
                        </a:lnSpc>
                      </a:pPr>
                      <a:r>
                        <a:rPr lang="fr-BE" sz="900" kern="1200" dirty="0">
                          <a:solidFill>
                            <a:schemeClr val="dk1"/>
                          </a:solidFill>
                          <a:effectLst/>
                          <a:latin typeface="+mn-lt"/>
                          <a:ea typeface="+mn-ea"/>
                          <a:cs typeface="+mn-cs"/>
                        </a:rPr>
                        <a:t>Créer un comité d’orientation stratégique pour son pilotage</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AA</a:t>
                      </a:r>
                    </a:p>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kern="1200" dirty="0">
                        <a:solidFill>
                          <a:schemeClr val="dk1"/>
                        </a:solidFill>
                        <a:effectLst/>
                        <a:latin typeface="+mn-lt"/>
                        <a:ea typeface="+mn-ea"/>
                        <a:cs typeface="+mn-cs"/>
                      </a:endParaRP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kern="1200" dirty="0">
                        <a:solidFill>
                          <a:schemeClr val="dk1"/>
                        </a:solidFill>
                        <a:effectLst/>
                        <a:latin typeface="+mn-lt"/>
                        <a:ea typeface="+mn-ea"/>
                        <a:cs typeface="+mn-cs"/>
                      </a:endParaRPr>
                    </a:p>
                  </a:txBody>
                  <a:tcPr marL="33085" marR="33085" marT="0" marB="0">
                    <a:solidFill>
                      <a:schemeClr val="bg1"/>
                    </a:solidFill>
                  </a:tcPr>
                </a:tc>
                <a:extLst>
                  <a:ext uri="{0D108BD9-81ED-4DB2-BD59-A6C34878D82A}">
                    <a16:rowId xmlns:a16="http://schemas.microsoft.com/office/drawing/2014/main" val="3694664138"/>
                  </a:ext>
                </a:extLst>
              </a:tr>
              <a:tr h="36165">
                <a:tc vMerge="1">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Créer un organigramme</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AA</a:t>
                      </a: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kern="1200" dirty="0">
                        <a:solidFill>
                          <a:schemeClr val="dk1"/>
                        </a:solidFill>
                        <a:effectLst/>
                        <a:latin typeface="+mn-lt"/>
                        <a:ea typeface="+mn-ea"/>
                        <a:cs typeface="+mn-cs"/>
                      </a:endParaRPr>
                    </a:p>
                  </a:txBody>
                  <a:tcPr marL="33085" marR="33085" marT="0" marB="0">
                    <a:solidFill>
                      <a:schemeClr val="bg1"/>
                    </a:solidFill>
                  </a:tcPr>
                </a:tc>
                <a:extLst>
                  <a:ext uri="{0D108BD9-81ED-4DB2-BD59-A6C34878D82A}">
                    <a16:rowId xmlns:a16="http://schemas.microsoft.com/office/drawing/2014/main" val="1010248643"/>
                  </a:ext>
                </a:extLst>
              </a:tr>
              <a:tr h="167140">
                <a:tc vMerge="1">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Implémenter une gouvernance participative et renforcer le rôle stratégique de la CURE</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AA</a:t>
                      </a: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kern="1200" dirty="0">
                        <a:solidFill>
                          <a:schemeClr val="dk1"/>
                        </a:solidFill>
                        <a:effectLst/>
                        <a:latin typeface="+mn-lt"/>
                        <a:ea typeface="+mn-ea"/>
                        <a:cs typeface="+mn-cs"/>
                      </a:endParaRPr>
                    </a:p>
                  </a:txBody>
                  <a:tcPr marL="33085" marR="33085" marT="0" marB="0">
                    <a:solidFill>
                      <a:schemeClr val="bg1"/>
                    </a:solidFill>
                  </a:tcPr>
                </a:tc>
                <a:extLst>
                  <a:ext uri="{0D108BD9-81ED-4DB2-BD59-A6C34878D82A}">
                    <a16:rowId xmlns:a16="http://schemas.microsoft.com/office/drawing/2014/main" val="1028342107"/>
                  </a:ext>
                </a:extLst>
              </a:tr>
              <a:tr h="167140">
                <a:tc>
                  <a:txBody>
                    <a:bodyPr/>
                    <a:lstStyle/>
                    <a:p>
                      <a:pPr>
                        <a:lnSpc>
                          <a:spcPct val="125000"/>
                        </a:lnSpc>
                      </a:pPr>
                      <a:r>
                        <a:rPr lang="fr-BE" sz="900" dirty="0">
                          <a:effectLst/>
                        </a:rPr>
                        <a:t>Communication et sentiment d’appartenance</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Renforcer la participation de la communauté aux décisions et processus institutionnels </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AA</a:t>
                      </a: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kern="1200" dirty="0">
                        <a:solidFill>
                          <a:schemeClr val="dk1"/>
                        </a:solidFill>
                        <a:effectLst/>
                        <a:latin typeface="+mn-lt"/>
                        <a:ea typeface="+mn-ea"/>
                        <a:cs typeface="+mn-cs"/>
                      </a:endParaRPr>
                    </a:p>
                  </a:txBody>
                  <a:tcPr marL="33085" marR="33085" marT="0" marB="0">
                    <a:solidFill>
                      <a:schemeClr val="bg1"/>
                    </a:solidFill>
                  </a:tcPr>
                </a:tc>
                <a:extLst>
                  <a:ext uri="{0D108BD9-81ED-4DB2-BD59-A6C34878D82A}">
                    <a16:rowId xmlns:a16="http://schemas.microsoft.com/office/drawing/2014/main" val="3687970418"/>
                  </a:ext>
                </a:extLst>
              </a:tr>
              <a:tr h="167140">
                <a:tc>
                  <a:txBody>
                    <a:bodyPr/>
                    <a:lstStyle/>
                    <a:p>
                      <a:pPr>
                        <a:lnSpc>
                          <a:spcPct val="125000"/>
                        </a:lnSpc>
                      </a:pPr>
                      <a:r>
                        <a:rPr lang="fr-BE" sz="900" dirty="0">
                          <a:effectLst/>
                        </a:rPr>
                        <a:t>Pilotage</a:t>
                      </a:r>
                    </a:p>
                  </a:txBody>
                  <a:tcPr marL="68580" marR="68580" marT="0" marB="0">
                    <a:solidFill>
                      <a:schemeClr val="bg1"/>
                    </a:solidFill>
                  </a:tcPr>
                </a:tc>
                <a:tc>
                  <a:txBody>
                    <a:bodyPr/>
                    <a:lstStyle/>
                    <a:p>
                      <a:pPr marL="0" algn="l" defTabSz="457200" rtl="0" eaLnBrk="1" latinLnBrk="0" hangingPunct="1">
                        <a:lnSpc>
                          <a:spcPct val="125000"/>
                        </a:lnSpc>
                        <a:spcBef>
                          <a:spcPts val="0"/>
                        </a:spcBef>
                      </a:pPr>
                      <a:r>
                        <a:rPr lang="fr-BE" sz="900" kern="1200" dirty="0">
                          <a:solidFill>
                            <a:schemeClr val="dk1"/>
                          </a:solidFill>
                          <a:effectLst/>
                          <a:latin typeface="+mn-lt"/>
                          <a:ea typeface="+mn-ea"/>
                          <a:cs typeface="+mn-cs"/>
                        </a:rPr>
                        <a:t>Poursuivre la réflexion sur les KPI spécifiques à l’enseignement (tableau de bord)</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AA</a:t>
                      </a: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kern="1200" dirty="0">
                        <a:solidFill>
                          <a:schemeClr val="dk1"/>
                        </a:solidFill>
                        <a:effectLst/>
                        <a:latin typeface="+mn-lt"/>
                        <a:ea typeface="+mn-ea"/>
                        <a:cs typeface="+mn-cs"/>
                      </a:endParaRPr>
                    </a:p>
                  </a:txBody>
                  <a:tcPr marL="33085" marR="33085" marT="0" marB="0">
                    <a:solidFill>
                      <a:schemeClr val="bg1"/>
                    </a:solidFill>
                  </a:tcPr>
                </a:tc>
                <a:extLst>
                  <a:ext uri="{0D108BD9-81ED-4DB2-BD59-A6C34878D82A}">
                    <a16:rowId xmlns:a16="http://schemas.microsoft.com/office/drawing/2014/main" val="1982661995"/>
                  </a:ext>
                </a:extLst>
              </a:tr>
            </a:tbl>
          </a:graphicData>
        </a:graphic>
      </p:graphicFrame>
      <p:graphicFrame>
        <p:nvGraphicFramePr>
          <p:cNvPr id="4" name="Tableau 3">
            <a:extLst>
              <a:ext uri="{FF2B5EF4-FFF2-40B4-BE49-F238E27FC236}">
                <a16:creationId xmlns:a16="http://schemas.microsoft.com/office/drawing/2014/main" id="{EC39CA34-E4CE-07E7-20A7-29795C4AC6FA}"/>
              </a:ext>
            </a:extLst>
          </p:cNvPr>
          <p:cNvGraphicFramePr>
            <a:graphicFrameLocks noGrp="1"/>
          </p:cNvGraphicFramePr>
          <p:nvPr>
            <p:extLst>
              <p:ext uri="{D42A27DB-BD31-4B8C-83A1-F6EECF244321}">
                <p14:modId xmlns:p14="http://schemas.microsoft.com/office/powerpoint/2010/main" val="3024110705"/>
              </p:ext>
            </p:extLst>
          </p:nvPr>
        </p:nvGraphicFramePr>
        <p:xfrm>
          <a:off x="668337" y="2380412"/>
          <a:ext cx="7696202" cy="2747886"/>
        </p:xfrm>
        <a:graphic>
          <a:graphicData uri="http://schemas.openxmlformats.org/drawingml/2006/table">
            <a:tbl>
              <a:tblPr firstRow="1" firstCol="1" bandRow="1">
                <a:tableStyleId>{22838BEF-8BB2-4498-84A7-C5851F593DF1}</a:tableStyleId>
              </a:tblPr>
              <a:tblGrid>
                <a:gridCol w="1328496">
                  <a:extLst>
                    <a:ext uri="{9D8B030D-6E8A-4147-A177-3AD203B41FA5}">
                      <a16:colId xmlns:a16="http://schemas.microsoft.com/office/drawing/2014/main" val="2819904680"/>
                    </a:ext>
                  </a:extLst>
                </a:gridCol>
                <a:gridCol w="5255025">
                  <a:extLst>
                    <a:ext uri="{9D8B030D-6E8A-4147-A177-3AD203B41FA5}">
                      <a16:colId xmlns:a16="http://schemas.microsoft.com/office/drawing/2014/main" val="1529764486"/>
                    </a:ext>
                  </a:extLst>
                </a:gridCol>
                <a:gridCol w="692865">
                  <a:extLst>
                    <a:ext uri="{9D8B030D-6E8A-4147-A177-3AD203B41FA5}">
                      <a16:colId xmlns:a16="http://schemas.microsoft.com/office/drawing/2014/main" val="3003375992"/>
                    </a:ext>
                  </a:extLst>
                </a:gridCol>
                <a:gridCol w="419816">
                  <a:extLst>
                    <a:ext uri="{9D8B030D-6E8A-4147-A177-3AD203B41FA5}">
                      <a16:colId xmlns:a16="http://schemas.microsoft.com/office/drawing/2014/main" val="966429369"/>
                    </a:ext>
                  </a:extLst>
                </a:gridCol>
              </a:tblGrid>
              <a:tr h="422048">
                <a:tc rowSpan="2">
                  <a:txBody>
                    <a:bodyPr/>
                    <a:lstStyle/>
                    <a:p>
                      <a:pPr>
                        <a:lnSpc>
                          <a:spcPct val="125000"/>
                        </a:lnSpc>
                      </a:pPr>
                      <a:r>
                        <a:rPr lang="fr-BE" sz="900" dirty="0">
                          <a:effectLst/>
                        </a:rPr>
                        <a:t>Clarification et harmonisation</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a:lnSpc>
                          <a:spcPct val="125000"/>
                        </a:lnSpc>
                      </a:pPr>
                      <a:r>
                        <a:rPr lang="fr-BE" sz="900" b="0" dirty="0">
                          <a:effectLst/>
                        </a:rPr>
                        <a:t>Engager un cadastre précis des missions et modalités de fonctionnement des conseils des études et établir des lignes directrices institutionnelles </a:t>
                      </a:r>
                      <a:endParaRPr lang="fr-BE" sz="900" b="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CUEF</a:t>
                      </a:r>
                    </a:p>
                  </a:txBody>
                  <a:tcPr marL="33085" marR="33085" marT="0" marB="0">
                    <a:solidFill>
                      <a:schemeClr val="bg1"/>
                    </a:solidFill>
                  </a:tcPr>
                </a:tc>
                <a:tc>
                  <a:txBody>
                    <a:bodyPr/>
                    <a:lstStyle/>
                    <a:p>
                      <a:pPr>
                        <a:lnSpc>
                          <a:spcPct val="125000"/>
                        </a:lnSpc>
                      </a:pPr>
                      <a:endParaRPr lang="fr-BE" sz="900" b="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1300509334"/>
                  </a:ext>
                </a:extLst>
              </a:tr>
              <a:tr h="239312">
                <a:tc vMerge="1">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dirty="0">
                          <a:effectLst/>
                        </a:rPr>
                        <a:t>Fournir aux jurys des indicateurs liés à la réussite</a:t>
                      </a:r>
                      <a:endParaRPr lang="fr-BE" sz="900" b="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CUEF</a:t>
                      </a:r>
                    </a:p>
                  </a:txBody>
                  <a:tcPr marL="33085" marR="33085" marT="0" marB="0">
                    <a:solidFill>
                      <a:schemeClr val="bg1"/>
                    </a:solidFill>
                  </a:tcPr>
                </a:tc>
                <a:tc>
                  <a:txBody>
                    <a:bodyPr/>
                    <a:lstStyle/>
                    <a:p>
                      <a:pPr>
                        <a:lnSpc>
                          <a:spcPct val="125000"/>
                        </a:lnSpc>
                      </a:pPr>
                      <a:endParaRPr lang="fr-BE" sz="900" b="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48274101"/>
                  </a:ext>
                </a:extLst>
              </a:tr>
              <a:tr h="422048">
                <a:tc rowSpan="2">
                  <a:txBody>
                    <a:bodyPr/>
                    <a:lstStyle/>
                    <a:p>
                      <a:pPr algn="l">
                        <a:lnSpc>
                          <a:spcPct val="125000"/>
                        </a:lnSpc>
                      </a:pPr>
                      <a:r>
                        <a:rPr lang="fr-BE" sz="900" dirty="0">
                          <a:effectLst/>
                        </a:rPr>
                        <a:t>Administration – Evolution des outils </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algn="l"/>
                      <a:r>
                        <a:rPr lang="fr-BE" sz="900" dirty="0">
                          <a:effectLst/>
                        </a:rPr>
                        <a:t>Améliorer le formulaire en ligne (module financement) via un recrutement spécifique et élaboration d’un cahier des charges</a:t>
                      </a:r>
                      <a:endParaRPr lang="fr-BE" sz="900" dirty="0">
                        <a:effectLst/>
                        <a:latin typeface="Calibri" panose="020F0502020204030204" pitchFamily="34" charset="0"/>
                        <a:ea typeface="Calibri" panose="020F0502020204030204" pitchFamily="34" charset="0"/>
                        <a:cs typeface="F"/>
                      </a:endParaRP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Inscriptions Admissions</a:t>
                      </a: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1180482544"/>
                  </a:ext>
                </a:extLst>
              </a:tr>
              <a:tr h="221563">
                <a:tc vMerge="1">
                  <a:txBody>
                    <a:bodyPr/>
                    <a:lstStyle/>
                    <a:p>
                      <a:endParaRPr lang="fr-BE"/>
                    </a:p>
                  </a:txBody>
                  <a:tcPr>
                    <a:solidFill>
                      <a:schemeClr val="bg1"/>
                    </a:solidFill>
                  </a:tcPr>
                </a:tc>
                <a:tc>
                  <a:txBody>
                    <a:bodyPr/>
                    <a:lstStyle/>
                    <a:p>
                      <a:pPr algn="l"/>
                      <a:r>
                        <a:rPr lang="fr-BE" sz="900" dirty="0">
                          <a:effectLst/>
                        </a:rPr>
                        <a:t>Faire évoluer les outils de mesure de la satisfaction des </a:t>
                      </a:r>
                      <a:r>
                        <a:rPr lang="fr-BE" sz="900" dirty="0" err="1">
                          <a:effectLst/>
                        </a:rPr>
                        <a:t>étudiant.e.s</a:t>
                      </a:r>
                      <a:r>
                        <a:rPr lang="fr-BE" sz="900" dirty="0">
                          <a:effectLst/>
                        </a:rPr>
                        <a:t> suite au processus d’admission et d’inscription </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Inscriptions Admissions</a:t>
                      </a: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1686712024"/>
                  </a:ext>
                </a:extLst>
              </a:tr>
              <a:tr h="422048">
                <a:tc rowSpan="2">
                  <a:txBody>
                    <a:bodyPr/>
                    <a:lstStyle/>
                    <a:p>
                      <a:pPr algn="l">
                        <a:lnSpc>
                          <a:spcPct val="125000"/>
                        </a:lnSpc>
                      </a:pPr>
                      <a:r>
                        <a:rPr lang="fr-BE" sz="900" dirty="0">
                          <a:effectLst/>
                        </a:rPr>
                        <a:t>Déperdition des </a:t>
                      </a:r>
                      <a:r>
                        <a:rPr lang="fr-BE" sz="900" dirty="0" err="1">
                          <a:effectLst/>
                        </a:rPr>
                        <a:t>étudiant.e.s</a:t>
                      </a:r>
                      <a:r>
                        <a:rPr lang="fr-BE" sz="900" dirty="0">
                          <a:effectLst/>
                        </a:rPr>
                        <a:t> non européens  </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algn="l">
                        <a:lnSpc>
                          <a:spcPct val="125000"/>
                        </a:lnSpc>
                      </a:pPr>
                      <a:r>
                        <a:rPr lang="fr-BE" sz="900" dirty="0">
                          <a:effectLst/>
                        </a:rPr>
                        <a:t>Participer / animer une réflexion interuniversitaire sur la thématique</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Inscriptions Admissions</a:t>
                      </a:r>
                    </a:p>
                  </a:txBody>
                  <a:tcPr marL="33085" marR="33085"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4219114686"/>
                  </a:ext>
                </a:extLst>
              </a:tr>
              <a:tr h="156684">
                <a:tc vMerge="1">
                  <a:txBody>
                    <a:bodyPr/>
                    <a:lstStyle/>
                    <a:p>
                      <a:endParaRPr lang="fr-BE"/>
                    </a:p>
                  </a:txBody>
                  <a:tcPr>
                    <a:noFill/>
                  </a:tcPr>
                </a:tc>
                <a:tc>
                  <a:txBody>
                    <a:bodyPr/>
                    <a:lstStyle/>
                    <a:p>
                      <a:pPr algn="l"/>
                      <a:r>
                        <a:rPr lang="fr-BE" sz="900" dirty="0">
                          <a:effectLst/>
                        </a:rPr>
                        <a:t>Améliorer le délai de réponse en admission</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Inscriptions Admissions</a:t>
                      </a: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extLst>
                  <a:ext uri="{0D108BD9-81ED-4DB2-BD59-A6C34878D82A}">
                    <a16:rowId xmlns:a16="http://schemas.microsoft.com/office/drawing/2014/main" val="1743219172"/>
                  </a:ext>
                </a:extLst>
              </a:tr>
              <a:tr h="252211">
                <a:tc rowSpan="2">
                  <a:txBody>
                    <a:bodyPr/>
                    <a:lstStyle/>
                    <a:p>
                      <a:pPr>
                        <a:lnSpc>
                          <a:spcPct val="125000"/>
                        </a:lnSpc>
                      </a:pPr>
                      <a:r>
                        <a:rPr lang="fr-BE" sz="900" dirty="0">
                          <a:effectLst/>
                        </a:rPr>
                        <a:t>Outil de </a:t>
                      </a:r>
                      <a:r>
                        <a:rPr lang="fr-BE" sz="900" dirty="0" err="1">
                          <a:effectLst/>
                        </a:rPr>
                        <a:t>reporting</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a:lnSpc>
                          <a:spcPct val="125000"/>
                        </a:lnSpc>
                      </a:pPr>
                      <a:r>
                        <a:rPr lang="fr-BE" sz="900" dirty="0">
                          <a:effectLst/>
                        </a:rPr>
                        <a:t>Adapter les rapports existants suite au changement de l’outil (Business </a:t>
                      </a:r>
                      <a:r>
                        <a:rPr lang="fr-BE" sz="900" dirty="0" err="1">
                          <a:effectLst/>
                        </a:rPr>
                        <a:t>object</a:t>
                      </a:r>
                      <a:r>
                        <a:rPr lang="fr-BE" sz="900" dirty="0">
                          <a:effectLst/>
                        </a:rPr>
                        <a:t>) </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Radius</a:t>
                      </a:r>
                    </a:p>
                  </a:txBody>
                  <a:tcPr marL="68580" marR="68580"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4250312848"/>
                  </a:ext>
                </a:extLst>
              </a:tr>
              <a:tr h="214846">
                <a:tc vMerge="1">
                  <a:txBody>
                    <a:bodyPr/>
                    <a:lstStyle/>
                    <a:p>
                      <a:endParaRPr lang="fr-BE"/>
                    </a:p>
                  </a:txBody>
                  <a:tcPr>
                    <a:noFill/>
                  </a:tcPr>
                </a:tc>
                <a:tc>
                  <a:txBody>
                    <a:bodyPr/>
                    <a:lstStyle/>
                    <a:p>
                      <a:pPr>
                        <a:lnSpc>
                          <a:spcPct val="125000"/>
                        </a:lnSpc>
                      </a:pPr>
                      <a:r>
                        <a:rPr lang="fr-BE" sz="900" dirty="0">
                          <a:effectLst/>
                        </a:rPr>
                        <a:t>Intégrer les données « cours » dans le DWH </a:t>
                      </a:r>
                    </a:p>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Radius</a:t>
                      </a:r>
                    </a:p>
                  </a:txBody>
                  <a:tcPr marL="68580" marR="68580"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233535480"/>
                  </a:ext>
                </a:extLst>
              </a:tr>
            </a:tbl>
          </a:graphicData>
        </a:graphic>
      </p:graphicFrame>
      <p:pic>
        <p:nvPicPr>
          <p:cNvPr id="9" name="Image 8">
            <a:extLst>
              <a:ext uri="{FF2B5EF4-FFF2-40B4-BE49-F238E27FC236}">
                <a16:creationId xmlns:a16="http://schemas.microsoft.com/office/drawing/2014/main" id="{344CAE15-F6E3-7A41-FAE1-90D83D77CC53}"/>
              </a:ext>
            </a:extLst>
          </p:cNvPr>
          <p:cNvPicPr>
            <a:picLocks noChangeAspect="1"/>
          </p:cNvPicPr>
          <p:nvPr/>
        </p:nvPicPr>
        <p:blipFill>
          <a:blip r:embed="rId3"/>
          <a:stretch>
            <a:fillRect/>
          </a:stretch>
        </p:blipFill>
        <p:spPr>
          <a:xfrm>
            <a:off x="8024372" y="1254475"/>
            <a:ext cx="233363" cy="107671"/>
          </a:xfrm>
          <a:prstGeom prst="rect">
            <a:avLst/>
          </a:prstGeom>
        </p:spPr>
      </p:pic>
      <p:pic>
        <p:nvPicPr>
          <p:cNvPr id="10" name="Image 9">
            <a:extLst>
              <a:ext uri="{FF2B5EF4-FFF2-40B4-BE49-F238E27FC236}">
                <a16:creationId xmlns:a16="http://schemas.microsoft.com/office/drawing/2014/main" id="{5F54DE69-8342-85FE-B4D9-99BDCB422821}"/>
              </a:ext>
            </a:extLst>
          </p:cNvPr>
          <p:cNvPicPr>
            <a:picLocks noChangeAspect="1"/>
          </p:cNvPicPr>
          <p:nvPr/>
        </p:nvPicPr>
        <p:blipFill>
          <a:blip r:embed="rId3"/>
          <a:stretch>
            <a:fillRect/>
          </a:stretch>
        </p:blipFill>
        <p:spPr>
          <a:xfrm>
            <a:off x="8020631" y="1427487"/>
            <a:ext cx="233363" cy="107671"/>
          </a:xfrm>
          <a:prstGeom prst="rect">
            <a:avLst/>
          </a:prstGeom>
        </p:spPr>
      </p:pic>
      <p:pic>
        <p:nvPicPr>
          <p:cNvPr id="11" name="Image 10">
            <a:extLst>
              <a:ext uri="{FF2B5EF4-FFF2-40B4-BE49-F238E27FC236}">
                <a16:creationId xmlns:a16="http://schemas.microsoft.com/office/drawing/2014/main" id="{4D445B13-B8C7-69CF-6FEF-567C0BBDD279}"/>
              </a:ext>
            </a:extLst>
          </p:cNvPr>
          <p:cNvPicPr>
            <a:picLocks noChangeAspect="1"/>
          </p:cNvPicPr>
          <p:nvPr/>
        </p:nvPicPr>
        <p:blipFill>
          <a:blip r:embed="rId3"/>
          <a:stretch>
            <a:fillRect/>
          </a:stretch>
        </p:blipFill>
        <p:spPr>
          <a:xfrm>
            <a:off x="8024371" y="1600441"/>
            <a:ext cx="233363" cy="107671"/>
          </a:xfrm>
          <a:prstGeom prst="rect">
            <a:avLst/>
          </a:prstGeom>
        </p:spPr>
      </p:pic>
      <p:pic>
        <p:nvPicPr>
          <p:cNvPr id="14" name="Image 13">
            <a:extLst>
              <a:ext uri="{FF2B5EF4-FFF2-40B4-BE49-F238E27FC236}">
                <a16:creationId xmlns:a16="http://schemas.microsoft.com/office/drawing/2014/main" id="{103555BF-9174-4F7D-C9D1-C9E4B6B43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323" y="2063181"/>
            <a:ext cx="232640" cy="119354"/>
          </a:xfrm>
          <a:prstGeom prst="rect">
            <a:avLst/>
          </a:prstGeom>
        </p:spPr>
      </p:pic>
      <p:pic>
        <p:nvPicPr>
          <p:cNvPr id="15" name="Image 14">
            <a:extLst>
              <a:ext uri="{FF2B5EF4-FFF2-40B4-BE49-F238E27FC236}">
                <a16:creationId xmlns:a16="http://schemas.microsoft.com/office/drawing/2014/main" id="{37806B66-AEE6-6DE0-2205-D4B823BB311F}"/>
              </a:ext>
            </a:extLst>
          </p:cNvPr>
          <p:cNvPicPr>
            <a:picLocks noChangeAspect="1"/>
          </p:cNvPicPr>
          <p:nvPr/>
        </p:nvPicPr>
        <p:blipFill>
          <a:blip r:embed="rId3"/>
          <a:stretch>
            <a:fillRect/>
          </a:stretch>
        </p:blipFill>
        <p:spPr>
          <a:xfrm>
            <a:off x="8020631" y="2520306"/>
            <a:ext cx="233363" cy="107671"/>
          </a:xfrm>
          <a:prstGeom prst="rect">
            <a:avLst/>
          </a:prstGeom>
        </p:spPr>
      </p:pic>
      <p:pic>
        <p:nvPicPr>
          <p:cNvPr id="17" name="Image 16">
            <a:extLst>
              <a:ext uri="{FF2B5EF4-FFF2-40B4-BE49-F238E27FC236}">
                <a16:creationId xmlns:a16="http://schemas.microsoft.com/office/drawing/2014/main" id="{2F080BC6-CE4B-E60C-5C61-B0153217AB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1724" y="3571450"/>
            <a:ext cx="225880" cy="117850"/>
          </a:xfrm>
          <a:prstGeom prst="rect">
            <a:avLst/>
          </a:prstGeom>
        </p:spPr>
      </p:pic>
      <p:pic>
        <p:nvPicPr>
          <p:cNvPr id="18" name="Image 17">
            <a:extLst>
              <a:ext uri="{FF2B5EF4-FFF2-40B4-BE49-F238E27FC236}">
                <a16:creationId xmlns:a16="http://schemas.microsoft.com/office/drawing/2014/main" id="{C5FF9273-B00C-B061-EF9E-7BD85A010C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724" y="4621157"/>
            <a:ext cx="232640" cy="119354"/>
          </a:xfrm>
          <a:prstGeom prst="rect">
            <a:avLst/>
          </a:prstGeom>
        </p:spPr>
      </p:pic>
      <p:pic>
        <p:nvPicPr>
          <p:cNvPr id="20" name="Image 19">
            <a:extLst>
              <a:ext uri="{FF2B5EF4-FFF2-40B4-BE49-F238E27FC236}">
                <a16:creationId xmlns:a16="http://schemas.microsoft.com/office/drawing/2014/main" id="{598F0CB2-1A21-1772-4C40-6B7326939C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1724" y="3217826"/>
            <a:ext cx="225880" cy="117850"/>
          </a:xfrm>
          <a:prstGeom prst="rect">
            <a:avLst/>
          </a:prstGeom>
        </p:spPr>
      </p:pic>
      <p:pic>
        <p:nvPicPr>
          <p:cNvPr id="21" name="Image 20">
            <a:extLst>
              <a:ext uri="{FF2B5EF4-FFF2-40B4-BE49-F238E27FC236}">
                <a16:creationId xmlns:a16="http://schemas.microsoft.com/office/drawing/2014/main" id="{20A9F8E9-050C-91A7-8922-2399165EE2B9}"/>
              </a:ext>
            </a:extLst>
          </p:cNvPr>
          <p:cNvPicPr>
            <a:picLocks noChangeAspect="1"/>
          </p:cNvPicPr>
          <p:nvPr/>
        </p:nvPicPr>
        <p:blipFill>
          <a:blip r:embed="rId3"/>
          <a:stretch>
            <a:fillRect/>
          </a:stretch>
        </p:blipFill>
        <p:spPr>
          <a:xfrm>
            <a:off x="8021983" y="3960912"/>
            <a:ext cx="233363" cy="107671"/>
          </a:xfrm>
          <a:prstGeom prst="rect">
            <a:avLst/>
          </a:prstGeom>
        </p:spPr>
      </p:pic>
      <p:pic>
        <p:nvPicPr>
          <p:cNvPr id="22" name="Image 21">
            <a:extLst>
              <a:ext uri="{FF2B5EF4-FFF2-40B4-BE49-F238E27FC236}">
                <a16:creationId xmlns:a16="http://schemas.microsoft.com/office/drawing/2014/main" id="{04306F46-ED86-FFB0-294B-BE8270A8B007}"/>
              </a:ext>
            </a:extLst>
          </p:cNvPr>
          <p:cNvPicPr>
            <a:picLocks noChangeAspect="1"/>
          </p:cNvPicPr>
          <p:nvPr/>
        </p:nvPicPr>
        <p:blipFill>
          <a:blip r:embed="rId3"/>
          <a:stretch>
            <a:fillRect/>
          </a:stretch>
        </p:blipFill>
        <p:spPr>
          <a:xfrm>
            <a:off x="8024371" y="4300586"/>
            <a:ext cx="233363" cy="107671"/>
          </a:xfrm>
          <a:prstGeom prst="rect">
            <a:avLst/>
          </a:prstGeom>
        </p:spPr>
      </p:pic>
      <p:pic>
        <p:nvPicPr>
          <p:cNvPr id="6" name="Image 5">
            <a:extLst>
              <a:ext uri="{FF2B5EF4-FFF2-40B4-BE49-F238E27FC236}">
                <a16:creationId xmlns:a16="http://schemas.microsoft.com/office/drawing/2014/main" id="{DE8AFA43-1836-E809-293E-EB42F0916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114" y="943493"/>
            <a:ext cx="225880" cy="117850"/>
          </a:xfrm>
          <a:prstGeom prst="rect">
            <a:avLst/>
          </a:prstGeom>
        </p:spPr>
      </p:pic>
      <p:pic>
        <p:nvPicPr>
          <p:cNvPr id="7" name="Image 6">
            <a:extLst>
              <a:ext uri="{FF2B5EF4-FFF2-40B4-BE49-F238E27FC236}">
                <a16:creationId xmlns:a16="http://schemas.microsoft.com/office/drawing/2014/main" id="{FD163026-4C91-CEC8-1F61-1F2FE34D7D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5112" y="2855657"/>
            <a:ext cx="225880" cy="117850"/>
          </a:xfrm>
          <a:prstGeom prst="rect">
            <a:avLst/>
          </a:prstGeom>
        </p:spPr>
      </p:pic>
      <p:pic>
        <p:nvPicPr>
          <p:cNvPr id="23" name="Image 22">
            <a:extLst>
              <a:ext uri="{FF2B5EF4-FFF2-40B4-BE49-F238E27FC236}">
                <a16:creationId xmlns:a16="http://schemas.microsoft.com/office/drawing/2014/main" id="{8288295F-4682-F41A-AF6B-F6121970EF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323" y="4916176"/>
            <a:ext cx="232640" cy="119354"/>
          </a:xfrm>
          <a:prstGeom prst="rect">
            <a:avLst/>
          </a:prstGeom>
        </p:spPr>
      </p:pic>
      <p:pic>
        <p:nvPicPr>
          <p:cNvPr id="24" name="Image 23">
            <a:extLst>
              <a:ext uri="{FF2B5EF4-FFF2-40B4-BE49-F238E27FC236}">
                <a16:creationId xmlns:a16="http://schemas.microsoft.com/office/drawing/2014/main" id="{E43C4B97-4360-F587-CEC3-206948FC4D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114" y="1084924"/>
            <a:ext cx="225880" cy="117850"/>
          </a:xfrm>
          <a:prstGeom prst="rect">
            <a:avLst/>
          </a:prstGeom>
        </p:spPr>
      </p:pic>
    </p:spTree>
    <p:extLst>
      <p:ext uri="{BB962C8B-B14F-4D97-AF65-F5344CB8AC3E}">
        <p14:creationId xmlns:p14="http://schemas.microsoft.com/office/powerpoint/2010/main" val="298646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AB502A0-4382-4955-AAF3-69FD8F2E01DF}" type="slidenum">
              <a:rPr lang="fr-BE" smtClean="0"/>
              <a:t>4</a:t>
            </a:fld>
            <a:endParaRPr lang="fr-BE" dirty="0"/>
          </a:p>
        </p:txBody>
      </p:sp>
      <p:sp>
        <p:nvSpPr>
          <p:cNvPr id="12" name="ZoneTexte 11"/>
          <p:cNvSpPr txBox="1"/>
          <p:nvPr/>
        </p:nvSpPr>
        <p:spPr>
          <a:xfrm>
            <a:off x="765997" y="189152"/>
            <a:ext cx="7153246" cy="538609"/>
          </a:xfrm>
          <a:prstGeom prst="rect">
            <a:avLst/>
          </a:prstGeom>
          <a:noFill/>
        </p:spPr>
        <p:txBody>
          <a:bodyPr wrap="square" rtlCol="0">
            <a:spAutoFit/>
          </a:bodyPr>
          <a:lstStyle/>
          <a:p>
            <a:pPr algn="ctr"/>
            <a:r>
              <a:rPr lang="fr-BE" sz="2900" dirty="0">
                <a:solidFill>
                  <a:srgbClr val="5FA4B0"/>
                </a:solidFill>
                <a:latin typeface="+mj-lt"/>
                <a:ea typeface="+mj-ea"/>
                <a:cs typeface="+mj-cs"/>
              </a:rPr>
              <a:t>2. Financement institutionnel</a:t>
            </a:r>
          </a:p>
        </p:txBody>
      </p:sp>
      <p:graphicFrame>
        <p:nvGraphicFramePr>
          <p:cNvPr id="4" name="Tableau 3">
            <a:extLst>
              <a:ext uri="{FF2B5EF4-FFF2-40B4-BE49-F238E27FC236}">
                <a16:creationId xmlns:a16="http://schemas.microsoft.com/office/drawing/2014/main" id="{CB7504B0-909F-46DE-7980-0263AF39120D}"/>
              </a:ext>
            </a:extLst>
          </p:cNvPr>
          <p:cNvGraphicFramePr>
            <a:graphicFrameLocks noGrp="1"/>
          </p:cNvGraphicFramePr>
          <p:nvPr>
            <p:extLst>
              <p:ext uri="{D42A27DB-BD31-4B8C-83A1-F6EECF244321}">
                <p14:modId xmlns:p14="http://schemas.microsoft.com/office/powerpoint/2010/main" val="2607628036"/>
              </p:ext>
            </p:extLst>
          </p:nvPr>
        </p:nvGraphicFramePr>
        <p:xfrm>
          <a:off x="765997" y="1089016"/>
          <a:ext cx="7139753" cy="1213106"/>
        </p:xfrm>
        <a:graphic>
          <a:graphicData uri="http://schemas.openxmlformats.org/drawingml/2006/table">
            <a:tbl>
              <a:tblPr firstRow="1" firstCol="1" bandRow="1">
                <a:tableStyleId>{22838BEF-8BB2-4498-84A7-C5851F593DF1}</a:tableStyleId>
              </a:tblPr>
              <a:tblGrid>
                <a:gridCol w="1525384">
                  <a:extLst>
                    <a:ext uri="{9D8B030D-6E8A-4147-A177-3AD203B41FA5}">
                      <a16:colId xmlns:a16="http://schemas.microsoft.com/office/drawing/2014/main" val="4043906227"/>
                    </a:ext>
                  </a:extLst>
                </a:gridCol>
                <a:gridCol w="4566383">
                  <a:extLst>
                    <a:ext uri="{9D8B030D-6E8A-4147-A177-3AD203B41FA5}">
                      <a16:colId xmlns:a16="http://schemas.microsoft.com/office/drawing/2014/main" val="1528921841"/>
                    </a:ext>
                  </a:extLst>
                </a:gridCol>
                <a:gridCol w="654286">
                  <a:extLst>
                    <a:ext uri="{9D8B030D-6E8A-4147-A177-3AD203B41FA5}">
                      <a16:colId xmlns:a16="http://schemas.microsoft.com/office/drawing/2014/main" val="911090360"/>
                    </a:ext>
                  </a:extLst>
                </a:gridCol>
                <a:gridCol w="393700">
                  <a:extLst>
                    <a:ext uri="{9D8B030D-6E8A-4147-A177-3AD203B41FA5}">
                      <a16:colId xmlns:a16="http://schemas.microsoft.com/office/drawing/2014/main" val="1337507782"/>
                    </a:ext>
                  </a:extLst>
                </a:gridCol>
              </a:tblGrid>
              <a:tr h="222695">
                <a:tc>
                  <a:txBody>
                    <a:bodyPr/>
                    <a:lstStyle/>
                    <a:p>
                      <a:pPr algn="ctr">
                        <a:lnSpc>
                          <a:spcPct val="125000"/>
                        </a:lnSpc>
                      </a:pPr>
                      <a:r>
                        <a:rPr lang="fr-BE" sz="1000" dirty="0">
                          <a:effectLst/>
                        </a:rPr>
                        <a:t>Axe</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rPr>
                        <a:t>Action</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latin typeface="Source Sans Pro" panose="020B0503030403020204" pitchFamily="34" charset="0"/>
                          <a:ea typeface="Source Sans Pro" panose="020B0503030403020204" pitchFamily="34" charset="0"/>
                          <a:cs typeface="Source Sans Pro" panose="020B0503030403020204" pitchFamily="34" charset="0"/>
                        </a:rPr>
                        <a:t>Pilote</a:t>
                      </a:r>
                    </a:p>
                  </a:txBody>
                  <a:tcPr marL="68580" marR="68580" marT="0" marB="0">
                    <a:noFill/>
                  </a:tcPr>
                </a:tc>
                <a:tc>
                  <a:txBody>
                    <a:bodyPr/>
                    <a:lstStyle/>
                    <a:p>
                      <a:pPr algn="ct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extLst>
                  <a:ext uri="{0D108BD9-81ED-4DB2-BD59-A6C34878D82A}">
                    <a16:rowId xmlns:a16="http://schemas.microsoft.com/office/drawing/2014/main" val="3259062426"/>
                  </a:ext>
                </a:extLst>
              </a:tr>
              <a:tr h="222695">
                <a:tc rowSpan="3">
                  <a:txBody>
                    <a:bodyPr/>
                    <a:lstStyle/>
                    <a:p>
                      <a:pPr>
                        <a:lnSpc>
                          <a:spcPct val="125000"/>
                        </a:lnSpc>
                      </a:pPr>
                      <a:r>
                        <a:rPr lang="fr-BE" sz="900" dirty="0">
                          <a:effectLst/>
                        </a:rPr>
                        <a:t>Financement institutionnel</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tc>
                  <a:txBody>
                    <a:bodyPr/>
                    <a:lstStyle/>
                    <a:p>
                      <a:pPr>
                        <a:lnSpc>
                          <a:spcPct val="125000"/>
                        </a:lnSpc>
                      </a:pPr>
                      <a:r>
                        <a:rPr lang="fr-BE" sz="900" dirty="0">
                          <a:effectLst/>
                        </a:rPr>
                        <a:t>Elaborer un plan stratégique financier des facultés, le cas échéant, sur la base d’un disponible financier de 5/5</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AA</a:t>
                      </a: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kern="1200" dirty="0">
                        <a:solidFill>
                          <a:schemeClr val="dk1"/>
                        </a:solidFill>
                        <a:effectLst/>
                        <a:latin typeface="+mn-lt"/>
                        <a:ea typeface="+mn-ea"/>
                        <a:cs typeface="+mn-cs"/>
                      </a:endParaRPr>
                    </a:p>
                  </a:txBody>
                  <a:tcPr marL="33085" marR="33085" marT="0" marB="0">
                    <a:solidFill>
                      <a:schemeClr val="bg1"/>
                    </a:solidFill>
                  </a:tcPr>
                </a:tc>
                <a:extLst>
                  <a:ext uri="{0D108BD9-81ED-4DB2-BD59-A6C34878D82A}">
                    <a16:rowId xmlns:a16="http://schemas.microsoft.com/office/drawing/2014/main" val="2736536644"/>
                  </a:ext>
                </a:extLst>
              </a:tr>
              <a:tr h="222695">
                <a:tc vMerge="1">
                  <a:txBody>
                    <a:bodyPr/>
                    <a:lstStyle/>
                    <a:p>
                      <a:endParaRPr lang="fr-BE"/>
                    </a:p>
                  </a:txBody>
                  <a:tcPr>
                    <a:noFill/>
                  </a:tcPr>
                </a:tc>
                <a:tc>
                  <a:txBody>
                    <a:bodyPr/>
                    <a:lstStyle/>
                    <a:p>
                      <a:pPr>
                        <a:lnSpc>
                          <a:spcPct val="125000"/>
                        </a:lnSpc>
                      </a:pPr>
                      <a:r>
                        <a:rPr lang="fr-BE" sz="900" dirty="0">
                          <a:effectLst/>
                        </a:rPr>
                        <a:t>Pérenniser le soutien des initiatives jugées stratégiques par un financement institutionnel propre</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AA</a:t>
                      </a: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kern="1200" dirty="0">
                        <a:solidFill>
                          <a:schemeClr val="dk1"/>
                        </a:solidFill>
                        <a:effectLst/>
                        <a:latin typeface="+mn-lt"/>
                        <a:ea typeface="+mn-ea"/>
                        <a:cs typeface="+mn-cs"/>
                      </a:endParaRPr>
                    </a:p>
                  </a:txBody>
                  <a:tcPr marL="33085" marR="33085" marT="0" marB="0">
                    <a:solidFill>
                      <a:schemeClr val="bg1"/>
                    </a:solidFill>
                  </a:tcPr>
                </a:tc>
                <a:extLst>
                  <a:ext uri="{0D108BD9-81ED-4DB2-BD59-A6C34878D82A}">
                    <a16:rowId xmlns:a16="http://schemas.microsoft.com/office/drawing/2014/main" val="3098431198"/>
                  </a:ext>
                </a:extLst>
              </a:tr>
              <a:tr h="222695">
                <a:tc vMerge="1">
                  <a:txBody>
                    <a:bodyPr/>
                    <a:lstStyle/>
                    <a:p>
                      <a:endParaRPr lang="fr-BE"/>
                    </a:p>
                  </a:txBody>
                  <a:tcPr>
                    <a:noFill/>
                  </a:tcPr>
                </a:tc>
                <a:tc>
                  <a:txBody>
                    <a:bodyPr/>
                    <a:lstStyle/>
                    <a:p>
                      <a:pPr>
                        <a:lnSpc>
                          <a:spcPct val="125000"/>
                        </a:lnSpc>
                      </a:pPr>
                      <a:r>
                        <a:rPr lang="fr-BE" sz="900" dirty="0">
                          <a:effectLst/>
                        </a:rPr>
                        <a:t>Renforcer le recours à des simulations budgétaires permettant d’anticiper davantage les mouvements de personnel et les évolutions de budgets </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AA</a:t>
                      </a:r>
                    </a:p>
                  </a:txBody>
                  <a:tcPr marL="33085" marR="33085"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kern="1200" dirty="0">
                        <a:solidFill>
                          <a:schemeClr val="dk1"/>
                        </a:solidFill>
                        <a:effectLst/>
                        <a:latin typeface="+mn-lt"/>
                        <a:ea typeface="+mn-ea"/>
                        <a:cs typeface="+mn-cs"/>
                      </a:endParaRPr>
                    </a:p>
                  </a:txBody>
                  <a:tcPr marL="33085" marR="33085" marT="0" marB="0">
                    <a:solidFill>
                      <a:schemeClr val="bg1"/>
                    </a:solidFill>
                  </a:tcPr>
                </a:tc>
                <a:extLst>
                  <a:ext uri="{0D108BD9-81ED-4DB2-BD59-A6C34878D82A}">
                    <a16:rowId xmlns:a16="http://schemas.microsoft.com/office/drawing/2014/main" val="2390582183"/>
                  </a:ext>
                </a:extLst>
              </a:tr>
            </a:tbl>
          </a:graphicData>
        </a:graphic>
      </p:graphicFrame>
      <p:pic>
        <p:nvPicPr>
          <p:cNvPr id="9" name="Image 8">
            <a:extLst>
              <a:ext uri="{FF2B5EF4-FFF2-40B4-BE49-F238E27FC236}">
                <a16:creationId xmlns:a16="http://schemas.microsoft.com/office/drawing/2014/main" id="{A5A1D40C-E2DE-609B-FE48-EA3B9E16DD08}"/>
              </a:ext>
            </a:extLst>
          </p:cNvPr>
          <p:cNvPicPr>
            <a:picLocks noChangeAspect="1"/>
          </p:cNvPicPr>
          <p:nvPr/>
        </p:nvPicPr>
        <p:blipFill>
          <a:blip r:embed="rId3"/>
          <a:stretch>
            <a:fillRect/>
          </a:stretch>
        </p:blipFill>
        <p:spPr>
          <a:xfrm>
            <a:off x="7563263" y="1726985"/>
            <a:ext cx="233363" cy="107671"/>
          </a:xfrm>
          <a:prstGeom prst="rect">
            <a:avLst/>
          </a:prstGeom>
        </p:spPr>
      </p:pic>
      <p:pic>
        <p:nvPicPr>
          <p:cNvPr id="11" name="Image 10">
            <a:extLst>
              <a:ext uri="{FF2B5EF4-FFF2-40B4-BE49-F238E27FC236}">
                <a16:creationId xmlns:a16="http://schemas.microsoft.com/office/drawing/2014/main" id="{29BFA97E-7D46-68A8-487F-4A78049755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263" y="2078061"/>
            <a:ext cx="225880" cy="117850"/>
          </a:xfrm>
          <a:prstGeom prst="rect">
            <a:avLst/>
          </a:prstGeom>
        </p:spPr>
      </p:pic>
      <p:pic>
        <p:nvPicPr>
          <p:cNvPr id="2" name="Image 1">
            <a:extLst>
              <a:ext uri="{FF2B5EF4-FFF2-40B4-BE49-F238E27FC236}">
                <a16:creationId xmlns:a16="http://schemas.microsoft.com/office/drawing/2014/main" id="{EAB062B6-D5C1-6074-3F44-DB727A6066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263" y="1402264"/>
            <a:ext cx="225880" cy="117850"/>
          </a:xfrm>
          <a:prstGeom prst="rect">
            <a:avLst/>
          </a:prstGeom>
        </p:spPr>
      </p:pic>
    </p:spTree>
    <p:extLst>
      <p:ext uri="{BB962C8B-B14F-4D97-AF65-F5344CB8AC3E}">
        <p14:creationId xmlns:p14="http://schemas.microsoft.com/office/powerpoint/2010/main" val="399769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AB502A0-4382-4955-AAF3-69FD8F2E01DF}" type="slidenum">
              <a:rPr lang="fr-BE" smtClean="0"/>
              <a:t>5</a:t>
            </a:fld>
            <a:endParaRPr lang="fr-BE" dirty="0"/>
          </a:p>
        </p:txBody>
      </p:sp>
      <p:sp>
        <p:nvSpPr>
          <p:cNvPr id="12" name="ZoneTexte 11"/>
          <p:cNvSpPr txBox="1"/>
          <p:nvPr/>
        </p:nvSpPr>
        <p:spPr>
          <a:xfrm>
            <a:off x="397697" y="183476"/>
            <a:ext cx="7153246" cy="538609"/>
          </a:xfrm>
          <a:prstGeom prst="rect">
            <a:avLst/>
          </a:prstGeom>
          <a:noFill/>
        </p:spPr>
        <p:txBody>
          <a:bodyPr wrap="square" rtlCol="0">
            <a:spAutoFit/>
          </a:bodyPr>
          <a:lstStyle/>
          <a:p>
            <a:pPr algn="ctr"/>
            <a:r>
              <a:rPr lang="fr-BE" sz="2900" dirty="0">
                <a:solidFill>
                  <a:srgbClr val="5FA4B0"/>
                </a:solidFill>
                <a:latin typeface="+mj-lt"/>
                <a:ea typeface="+mj-ea"/>
                <a:cs typeface="+mj-cs"/>
              </a:rPr>
              <a:t>3.Enseignement</a:t>
            </a:r>
          </a:p>
        </p:txBody>
      </p:sp>
      <p:graphicFrame>
        <p:nvGraphicFramePr>
          <p:cNvPr id="2" name="Tableau 1">
            <a:extLst>
              <a:ext uri="{FF2B5EF4-FFF2-40B4-BE49-F238E27FC236}">
                <a16:creationId xmlns:a16="http://schemas.microsoft.com/office/drawing/2014/main" id="{619411FA-4097-FB6A-53AB-B8807952C9BE}"/>
              </a:ext>
            </a:extLst>
          </p:cNvPr>
          <p:cNvGraphicFramePr>
            <a:graphicFrameLocks noGrp="1"/>
          </p:cNvGraphicFramePr>
          <p:nvPr>
            <p:extLst>
              <p:ext uri="{D42A27DB-BD31-4B8C-83A1-F6EECF244321}">
                <p14:modId xmlns:p14="http://schemas.microsoft.com/office/powerpoint/2010/main" val="4056761100"/>
              </p:ext>
            </p:extLst>
          </p:nvPr>
        </p:nvGraphicFramePr>
        <p:xfrm>
          <a:off x="366474" y="638238"/>
          <a:ext cx="7621828" cy="2453769"/>
        </p:xfrm>
        <a:graphic>
          <a:graphicData uri="http://schemas.openxmlformats.org/drawingml/2006/table">
            <a:tbl>
              <a:tblPr firstRow="1" firstCol="1" bandRow="1">
                <a:tableStyleId>{22838BEF-8BB2-4498-84A7-C5851F593DF1}</a:tableStyleId>
              </a:tblPr>
              <a:tblGrid>
                <a:gridCol w="1457543">
                  <a:extLst>
                    <a:ext uri="{9D8B030D-6E8A-4147-A177-3AD203B41FA5}">
                      <a16:colId xmlns:a16="http://schemas.microsoft.com/office/drawing/2014/main" val="929427212"/>
                    </a:ext>
                  </a:extLst>
                </a:gridCol>
                <a:gridCol w="4974752">
                  <a:extLst>
                    <a:ext uri="{9D8B030D-6E8A-4147-A177-3AD203B41FA5}">
                      <a16:colId xmlns:a16="http://schemas.microsoft.com/office/drawing/2014/main" val="2200095726"/>
                    </a:ext>
                  </a:extLst>
                </a:gridCol>
                <a:gridCol w="773403">
                  <a:extLst>
                    <a:ext uri="{9D8B030D-6E8A-4147-A177-3AD203B41FA5}">
                      <a16:colId xmlns:a16="http://schemas.microsoft.com/office/drawing/2014/main" val="2774929500"/>
                    </a:ext>
                  </a:extLst>
                </a:gridCol>
                <a:gridCol w="416130">
                  <a:extLst>
                    <a:ext uri="{9D8B030D-6E8A-4147-A177-3AD203B41FA5}">
                      <a16:colId xmlns:a16="http://schemas.microsoft.com/office/drawing/2014/main" val="2726157491"/>
                    </a:ext>
                  </a:extLst>
                </a:gridCol>
              </a:tblGrid>
              <a:tr h="196596">
                <a:tc>
                  <a:txBody>
                    <a:bodyPr/>
                    <a:lstStyle/>
                    <a:p>
                      <a:pPr algn="ctr">
                        <a:lnSpc>
                          <a:spcPct val="125000"/>
                        </a:lnSpc>
                      </a:pPr>
                      <a:r>
                        <a:rPr lang="fr-BE" sz="1000" dirty="0">
                          <a:effectLst/>
                        </a:rPr>
                        <a:t>Axe</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rPr>
                        <a:t>Action</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latin typeface="Source Sans Pro" panose="020B0503030403020204" pitchFamily="34" charset="0"/>
                          <a:ea typeface="Source Sans Pro" panose="020B0503030403020204" pitchFamily="34" charset="0"/>
                          <a:cs typeface="Source Sans Pro" panose="020B0503030403020204" pitchFamily="34" charset="0"/>
                        </a:rPr>
                        <a:t>Pilote</a:t>
                      </a:r>
                    </a:p>
                  </a:txBody>
                  <a:tcPr marL="68580" marR="68580" marT="0" marB="0">
                    <a:noFill/>
                  </a:tcPr>
                </a:tc>
                <a:tc>
                  <a:txBody>
                    <a:bodyPr/>
                    <a:lstStyle/>
                    <a:p>
                      <a:pPr algn="ct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extLst>
                  <a:ext uri="{0D108BD9-81ED-4DB2-BD59-A6C34878D82A}">
                    <a16:rowId xmlns:a16="http://schemas.microsoft.com/office/drawing/2014/main" val="2484188078"/>
                  </a:ext>
                </a:extLst>
              </a:tr>
              <a:tr h="196596">
                <a:tc rowSpan="3">
                  <a:txBody>
                    <a:bodyPr/>
                    <a:lstStyle/>
                    <a:p>
                      <a:pPr>
                        <a:lnSpc>
                          <a:spcPct val="125000"/>
                        </a:lnSpc>
                      </a:pPr>
                      <a:r>
                        <a:rPr lang="fr-BE" sz="900" dirty="0">
                          <a:effectLst/>
                        </a:rPr>
                        <a:t>Dispositif EVALENS</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nSpc>
                          <a:spcPct val="125000"/>
                        </a:lnSpc>
                      </a:pPr>
                      <a:r>
                        <a:rPr lang="fr-BE" sz="900" dirty="0">
                          <a:effectLst/>
                        </a:rPr>
                        <a:t>Poursuivre / suivre les travaux du CUEF quant à la clarification de l’utilisation de l’outil dans différents processus institutionnels</a:t>
                      </a:r>
                      <a:endParaRPr lang="fr-BE" sz="900" dirty="0">
                        <a:effectLst/>
                        <a:highlight>
                          <a:srgbClr val="FFFF00"/>
                        </a:highlight>
                        <a:latin typeface="Source Sans Pro" panose="020B0503030403020204" pitchFamily="34" charset="0"/>
                      </a:endParaRP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GT CUEF</a:t>
                      </a: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1000" dirty="0">
                        <a:effectLst/>
                        <a:latin typeface="Source Sans Pro" panose="020B0503030403020204" pitchFamily="34" charset="0"/>
                      </a:endParaRPr>
                    </a:p>
                  </a:txBody>
                  <a:tcPr marL="68580" marR="68580" marT="0" marB="0">
                    <a:noFill/>
                  </a:tcPr>
                </a:tc>
                <a:extLst>
                  <a:ext uri="{0D108BD9-81ED-4DB2-BD59-A6C34878D82A}">
                    <a16:rowId xmlns:a16="http://schemas.microsoft.com/office/drawing/2014/main" val="970570809"/>
                  </a:ext>
                </a:extLst>
              </a:tr>
              <a:tr h="276225">
                <a:tc vMerge="1">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nSpc>
                          <a:spcPct val="125000"/>
                        </a:lnSpc>
                      </a:pPr>
                      <a:r>
                        <a:rPr lang="fr-BE" sz="900" kern="1200" dirty="0">
                          <a:solidFill>
                            <a:schemeClr val="dk1"/>
                          </a:solidFill>
                          <a:effectLst/>
                          <a:latin typeface="+mn-lt"/>
                          <a:ea typeface="+mn-ea"/>
                          <a:cs typeface="+mn-cs"/>
                        </a:rPr>
                        <a:t>Renforcer, auprès des étudiants et des membres des facultés, la communication de résultats standardisés et des informations relatives à la procédure  EVALENS</a:t>
                      </a:r>
                    </a:p>
                  </a:txBody>
                  <a:tcPr marL="68580" marR="68580" marT="0" marB="0">
                    <a:noFill/>
                  </a:tcPr>
                </a:tc>
                <a:tc>
                  <a:txBody>
                    <a:bodyPr/>
                    <a:lstStyle/>
                    <a:p>
                      <a:pPr>
                        <a:lnSpc>
                          <a:spcPct val="125000"/>
                        </a:lnSpc>
                      </a:pPr>
                      <a:r>
                        <a:rPr lang="fr-BE" sz="900" kern="1200" dirty="0">
                          <a:solidFill>
                            <a:schemeClr val="dk1"/>
                          </a:solidFill>
                          <a:effectLst/>
                          <a:latin typeface="+mn-lt"/>
                          <a:ea typeface="+mn-ea"/>
                          <a:cs typeface="+mn-cs"/>
                        </a:rPr>
                        <a:t>GT CUEF</a:t>
                      </a:r>
                    </a:p>
                  </a:txBody>
                  <a:tcPr marL="68580" marR="68580" marT="0" marB="0">
                    <a:noFill/>
                  </a:tcPr>
                </a:tc>
                <a:tc>
                  <a:txBody>
                    <a:bodyPr/>
                    <a:lstStyle/>
                    <a:p>
                      <a:pPr>
                        <a:lnSpc>
                          <a:spcPct val="125000"/>
                        </a:lnSpc>
                      </a:pPr>
                      <a:endParaRPr lang="fr-BE" sz="1000" dirty="0">
                        <a:effectLst/>
                        <a:latin typeface="Source Sans Pro" panose="020B0503030403020204" pitchFamily="34" charset="0"/>
                      </a:endParaRPr>
                    </a:p>
                  </a:txBody>
                  <a:tcPr marL="68580" marR="68580" marT="0" marB="0">
                    <a:noFill/>
                  </a:tcPr>
                </a:tc>
                <a:extLst>
                  <a:ext uri="{0D108BD9-81ED-4DB2-BD59-A6C34878D82A}">
                    <a16:rowId xmlns:a16="http://schemas.microsoft.com/office/drawing/2014/main" val="2944798730"/>
                  </a:ext>
                </a:extLst>
              </a:tr>
              <a:tr h="276225">
                <a:tc vMerge="1">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nSpc>
                          <a:spcPct val="125000"/>
                        </a:lnSpc>
                      </a:pPr>
                      <a:r>
                        <a:rPr lang="fr-BE" sz="900" kern="1200" dirty="0">
                          <a:solidFill>
                            <a:schemeClr val="dk1"/>
                          </a:solidFill>
                          <a:effectLst/>
                          <a:latin typeface="+mn-lt"/>
                          <a:ea typeface="+mn-ea"/>
                          <a:cs typeface="+mn-cs"/>
                        </a:rPr>
                        <a:t>Envisager un accompagnement des enseignants suite aux résultats </a:t>
                      </a:r>
                      <a:r>
                        <a:rPr lang="fr-BE" sz="900" kern="1200" dirty="0" err="1">
                          <a:solidFill>
                            <a:schemeClr val="dk1"/>
                          </a:solidFill>
                          <a:effectLst/>
                          <a:latin typeface="+mn-lt"/>
                          <a:ea typeface="+mn-ea"/>
                          <a:cs typeface="+mn-cs"/>
                        </a:rPr>
                        <a:t>Evalens</a:t>
                      </a:r>
                      <a:endParaRPr lang="fr-BE" sz="900" kern="1200" dirty="0">
                        <a:solidFill>
                          <a:schemeClr val="dk1"/>
                        </a:solidFill>
                        <a:effectLst/>
                        <a:latin typeface="+mn-lt"/>
                        <a:ea typeface="+mn-ea"/>
                        <a:cs typeface="+mn-cs"/>
                      </a:endParaRPr>
                    </a:p>
                  </a:txBody>
                  <a:tcPr marL="68580" marR="68580" marT="0" marB="0">
                    <a:noFill/>
                  </a:tcPr>
                </a:tc>
                <a:tc>
                  <a:txBody>
                    <a:bodyPr/>
                    <a:lstStyle/>
                    <a:p>
                      <a:pPr>
                        <a:lnSpc>
                          <a:spcPct val="125000"/>
                        </a:lnSpc>
                      </a:pPr>
                      <a:r>
                        <a:rPr lang="fr-BE" sz="900" kern="1200" dirty="0">
                          <a:solidFill>
                            <a:schemeClr val="dk1"/>
                          </a:solidFill>
                          <a:effectLst/>
                          <a:latin typeface="+mn-lt"/>
                          <a:ea typeface="+mn-ea"/>
                          <a:cs typeface="+mn-cs"/>
                        </a:rPr>
                        <a:t>GT CUEF</a:t>
                      </a:r>
                    </a:p>
                  </a:txBody>
                  <a:tcPr marL="68580" marR="68580" marT="0" marB="0">
                    <a:noFill/>
                  </a:tcPr>
                </a:tc>
                <a:tc>
                  <a:txBody>
                    <a:bodyPr/>
                    <a:lstStyle/>
                    <a:p>
                      <a:pPr>
                        <a:lnSpc>
                          <a:spcPct val="125000"/>
                        </a:lnSpc>
                      </a:pPr>
                      <a:endParaRPr lang="fr-BE" sz="1000" dirty="0">
                        <a:effectLst/>
                        <a:latin typeface="Source Sans Pro" panose="020B0503030403020204" pitchFamily="34" charset="0"/>
                      </a:endParaRPr>
                    </a:p>
                  </a:txBody>
                  <a:tcPr marL="68580" marR="68580" marT="0" marB="0">
                    <a:noFill/>
                  </a:tcPr>
                </a:tc>
                <a:extLst>
                  <a:ext uri="{0D108BD9-81ED-4DB2-BD59-A6C34878D82A}">
                    <a16:rowId xmlns:a16="http://schemas.microsoft.com/office/drawing/2014/main" val="2307105018"/>
                  </a:ext>
                </a:extLst>
              </a:tr>
              <a:tr h="186522">
                <a:tc rowSpan="3">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dirty="0">
                          <a:effectLst/>
                        </a:rPr>
                        <a:t>Accompagnement de projets pédagogiques innovants</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p>
                      <a:pPr>
                        <a:lnSpc>
                          <a:spcPct val="125000"/>
                        </a:lnSpc>
                      </a:pPr>
                      <a:endParaRPr lang="fr-BE" sz="900" dirty="0">
                        <a:effectLst/>
                      </a:endParaRP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Renforcer les projets d’ancrage facultaire et les projets de monitoring </a:t>
                      </a:r>
                      <a:r>
                        <a:rPr lang="fr-BE" sz="900" kern="1200" dirty="0" err="1">
                          <a:solidFill>
                            <a:schemeClr val="dk1"/>
                          </a:solidFill>
                          <a:effectLst/>
                          <a:latin typeface="+mn-lt"/>
                          <a:ea typeface="+mn-ea"/>
                          <a:cs typeface="+mn-cs"/>
                        </a:rPr>
                        <a:t>étaudiants</a:t>
                      </a:r>
                      <a:r>
                        <a:rPr lang="fr-BE" sz="900" kern="1200" dirty="0">
                          <a:solidFill>
                            <a:schemeClr val="dk1"/>
                          </a:solidFill>
                          <a:effectLst/>
                          <a:latin typeface="+mn-lt"/>
                          <a:ea typeface="+mn-ea"/>
                          <a:cs typeface="+mn-cs"/>
                        </a:rPr>
                        <a:t> sur la base des choix du CUEF</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r>
                        <a:rPr lang="fr-BE" sz="900" kern="1200" dirty="0">
                          <a:solidFill>
                            <a:schemeClr val="dk1"/>
                          </a:solidFill>
                          <a:effectLst/>
                          <a:latin typeface="+mn-lt"/>
                          <a:ea typeface="+mn-ea"/>
                          <a:cs typeface="+mn-cs"/>
                        </a:rPr>
                        <a:t> CUEF / IFRES</a:t>
                      </a:r>
                    </a:p>
                  </a:txBody>
                  <a:tcPr marL="36847" marR="36847"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3990145229"/>
                  </a:ext>
                </a:extLst>
              </a:tr>
              <a:tr h="186522">
                <a:tc vMerge="1">
                  <a:txBody>
                    <a:bodyPr/>
                    <a:lstStyle/>
                    <a:p>
                      <a:pPr>
                        <a:lnSpc>
                          <a:spcPct val="125000"/>
                        </a:lnSpc>
                      </a:pPr>
                      <a:endParaRPr lang="fr-BE" sz="900" dirty="0">
                        <a:effectLst/>
                      </a:endParaRP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dirty="0">
                          <a:effectLst/>
                        </a:rPr>
                        <a:t>Soutenir les dispositifs pédagogiques intégrant les dimensions qualitatives de l’excellence (soft </a:t>
                      </a:r>
                      <a:r>
                        <a:rPr lang="fr-BE" sz="900" dirty="0" err="1">
                          <a:effectLst/>
                        </a:rPr>
                        <a:t>skills</a:t>
                      </a:r>
                      <a:r>
                        <a:rPr lang="fr-BE" sz="900" dirty="0">
                          <a:effectLst/>
                        </a:rPr>
                        <a:t>, compétences collaboratives, esprit critique, compétences managériales, engagement citoyen…)</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a:lnSpc>
                          <a:spcPct val="125000"/>
                        </a:lnSpc>
                      </a:pPr>
                      <a:r>
                        <a:rPr lang="fr-BE" sz="900" kern="1200" dirty="0">
                          <a:solidFill>
                            <a:schemeClr val="dk1"/>
                          </a:solidFill>
                          <a:effectLst/>
                          <a:latin typeface="+mn-lt"/>
                          <a:ea typeface="+mn-ea"/>
                          <a:cs typeface="+mn-cs"/>
                        </a:rPr>
                        <a:t> AA</a:t>
                      </a:r>
                    </a:p>
                  </a:txBody>
                  <a:tcPr marL="36847" marR="36847"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1573302816"/>
                  </a:ext>
                </a:extLst>
              </a:tr>
              <a:tr h="186522">
                <a:tc vMerge="1">
                  <a:txBody>
                    <a:bodyPr/>
                    <a:lstStyle/>
                    <a:p>
                      <a:pPr>
                        <a:lnSpc>
                          <a:spcPct val="125000"/>
                        </a:lnSpc>
                      </a:pPr>
                      <a:endParaRPr lang="fr-BE" sz="900" dirty="0">
                        <a:effectLst/>
                      </a:endParaRP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dirty="0">
                          <a:effectLst/>
                        </a:rPr>
                        <a:t>Entamer une réflexion au sein des instances institutionnelles pour favoriser la diversité des systèmes d’enseignement</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a:lnSpc>
                          <a:spcPct val="125000"/>
                        </a:lnSpc>
                      </a:pPr>
                      <a:r>
                        <a:rPr lang="fr-BE" sz="900" kern="1200" dirty="0">
                          <a:solidFill>
                            <a:schemeClr val="dk1"/>
                          </a:solidFill>
                          <a:effectLst/>
                          <a:latin typeface="+mn-lt"/>
                          <a:ea typeface="+mn-ea"/>
                          <a:cs typeface="+mn-cs"/>
                        </a:rPr>
                        <a:t> AA</a:t>
                      </a:r>
                    </a:p>
                  </a:txBody>
                  <a:tcPr marL="36847" marR="36847"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479558321"/>
                  </a:ext>
                </a:extLst>
              </a:tr>
              <a:tr h="186522">
                <a:tc>
                  <a:txBody>
                    <a:bodyPr/>
                    <a:lstStyle/>
                    <a:p>
                      <a:pPr>
                        <a:lnSpc>
                          <a:spcPct val="125000"/>
                        </a:lnSpc>
                      </a:pPr>
                      <a:r>
                        <a:rPr lang="fr-BE" sz="900" dirty="0">
                          <a:effectLst/>
                        </a:rPr>
                        <a:t>Simplification des programmes</a:t>
                      </a:r>
                    </a:p>
                  </a:txBody>
                  <a:tcPr marL="68580" marR="68580" marT="0" marB="0">
                    <a:noFill/>
                  </a:tcPr>
                </a:tc>
                <a:tc>
                  <a:txBody>
                    <a:bodyPr/>
                    <a:lstStyle/>
                    <a:p>
                      <a:pPr>
                        <a:lnSpc>
                          <a:spcPct val="125000"/>
                        </a:lnSpc>
                      </a:pPr>
                      <a:r>
                        <a:rPr lang="fr-BE" sz="900" dirty="0">
                          <a:effectLst/>
                        </a:rPr>
                        <a:t>Monitorer davantage les cours peu/pas suivis</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tc>
                  <a:txBody>
                    <a:bodyPr/>
                    <a:lstStyle/>
                    <a:p>
                      <a:pPr>
                        <a:lnSpc>
                          <a:spcPct val="125000"/>
                        </a:lnSpc>
                      </a:pPr>
                      <a:r>
                        <a:rPr lang="fr-BE" sz="900" kern="1200" dirty="0">
                          <a:solidFill>
                            <a:schemeClr val="dk1"/>
                          </a:solidFill>
                          <a:effectLst/>
                          <a:latin typeface="+mn-lt"/>
                          <a:ea typeface="+mn-ea"/>
                          <a:cs typeface="+mn-cs"/>
                        </a:rPr>
                        <a:t>CUEF</a:t>
                      </a:r>
                    </a:p>
                  </a:txBody>
                  <a:tcPr marL="68580" marR="68580" marT="0" marB="0">
                    <a:solidFill>
                      <a:schemeClr val="bg1"/>
                    </a:solid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4182036189"/>
                  </a:ext>
                </a:extLst>
              </a:tr>
            </a:tbl>
          </a:graphicData>
        </a:graphic>
      </p:graphicFrame>
      <p:graphicFrame>
        <p:nvGraphicFramePr>
          <p:cNvPr id="4" name="Tableau 3">
            <a:extLst>
              <a:ext uri="{FF2B5EF4-FFF2-40B4-BE49-F238E27FC236}">
                <a16:creationId xmlns:a16="http://schemas.microsoft.com/office/drawing/2014/main" id="{EA6C6A28-B448-0E53-067A-ADDF3D76C10D}"/>
              </a:ext>
            </a:extLst>
          </p:cNvPr>
          <p:cNvGraphicFramePr>
            <a:graphicFrameLocks noGrp="1"/>
          </p:cNvGraphicFramePr>
          <p:nvPr>
            <p:extLst>
              <p:ext uri="{D42A27DB-BD31-4B8C-83A1-F6EECF244321}">
                <p14:modId xmlns:p14="http://schemas.microsoft.com/office/powerpoint/2010/main" val="1651881174"/>
              </p:ext>
            </p:extLst>
          </p:nvPr>
        </p:nvGraphicFramePr>
        <p:xfrm>
          <a:off x="361950" y="3163372"/>
          <a:ext cx="7645400" cy="1822450"/>
        </p:xfrm>
        <a:graphic>
          <a:graphicData uri="http://schemas.openxmlformats.org/drawingml/2006/table">
            <a:tbl>
              <a:tblPr firstRow="1" firstCol="1" bandRow="1">
                <a:tableStyleId>{22838BEF-8BB2-4498-84A7-C5851F593DF1}</a:tableStyleId>
              </a:tblPr>
              <a:tblGrid>
                <a:gridCol w="1462065">
                  <a:extLst>
                    <a:ext uri="{9D8B030D-6E8A-4147-A177-3AD203B41FA5}">
                      <a16:colId xmlns:a16="http://schemas.microsoft.com/office/drawing/2014/main" val="184007324"/>
                    </a:ext>
                  </a:extLst>
                </a:gridCol>
                <a:gridCol w="4974751">
                  <a:extLst>
                    <a:ext uri="{9D8B030D-6E8A-4147-A177-3AD203B41FA5}">
                      <a16:colId xmlns:a16="http://schemas.microsoft.com/office/drawing/2014/main" val="3301337284"/>
                    </a:ext>
                  </a:extLst>
                </a:gridCol>
                <a:gridCol w="773403">
                  <a:extLst>
                    <a:ext uri="{9D8B030D-6E8A-4147-A177-3AD203B41FA5}">
                      <a16:colId xmlns:a16="http://schemas.microsoft.com/office/drawing/2014/main" val="4001014331"/>
                    </a:ext>
                  </a:extLst>
                </a:gridCol>
                <a:gridCol w="435181">
                  <a:extLst>
                    <a:ext uri="{9D8B030D-6E8A-4147-A177-3AD203B41FA5}">
                      <a16:colId xmlns:a16="http://schemas.microsoft.com/office/drawing/2014/main" val="4110558282"/>
                    </a:ext>
                  </a:extLst>
                </a:gridCol>
              </a:tblGrid>
              <a:tr h="0">
                <a:tc>
                  <a:txBody>
                    <a:bodyPr/>
                    <a:lstStyle/>
                    <a:p>
                      <a:pPr>
                        <a:lnSpc>
                          <a:spcPct val="125000"/>
                        </a:lnSpc>
                      </a:pPr>
                      <a:r>
                        <a:rPr lang="fr-BE" sz="900" dirty="0">
                          <a:effectLst/>
                        </a:rPr>
                        <a:t>Clarification, harmonisation</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Engager une table ronde autour de la question des ECTS</a:t>
                      </a:r>
                    </a:p>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kern="1200" dirty="0">
                        <a:solidFill>
                          <a:schemeClr val="dk1"/>
                        </a:solidFill>
                        <a:effectLst/>
                        <a:latin typeface="+mn-lt"/>
                        <a:ea typeface="+mn-ea"/>
                        <a:cs typeface="+mn-cs"/>
                      </a:endParaRP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CUEF</a:t>
                      </a:r>
                    </a:p>
                  </a:txBody>
                  <a:tcPr marL="68580" marR="68580" marT="0" marB="0">
                    <a:solidFill>
                      <a:schemeClr val="bg1"/>
                    </a:solidFill>
                  </a:tcPr>
                </a:tc>
                <a:tc>
                  <a:txBody>
                    <a:bodyPr/>
                    <a:lstStyle/>
                    <a:p>
                      <a:pPr>
                        <a:lnSpc>
                          <a:spcPct val="125000"/>
                        </a:lnSpc>
                      </a:pPr>
                      <a:endParaRPr lang="fr-BE" sz="1000" b="0" dirty="0">
                        <a:effectLst/>
                        <a:latin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1312704273"/>
                  </a:ext>
                </a:extLst>
              </a:tr>
              <a:tr h="0">
                <a:tc rowSpan="2">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dirty="0">
                          <a:effectLst/>
                        </a:rPr>
                        <a:t>Parcours des </a:t>
                      </a:r>
                      <a:r>
                        <a:rPr lang="fr-BE" sz="900" dirty="0" err="1">
                          <a:effectLst/>
                        </a:rPr>
                        <a:t>étudiant.e.s</a:t>
                      </a:r>
                      <a:r>
                        <a:rPr lang="fr-BE" sz="900" dirty="0">
                          <a:effectLst/>
                        </a:rPr>
                        <a:t> </a:t>
                      </a: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Améliorer l’orientation des </a:t>
                      </a:r>
                      <a:r>
                        <a:rPr lang="fr-BE" sz="900" kern="1200" dirty="0" err="1">
                          <a:solidFill>
                            <a:schemeClr val="dk1"/>
                          </a:solidFill>
                          <a:effectLst/>
                          <a:latin typeface="+mn-lt"/>
                          <a:ea typeface="+mn-ea"/>
                          <a:cs typeface="+mn-cs"/>
                        </a:rPr>
                        <a:t>rhétoricien.ne.s</a:t>
                      </a:r>
                      <a:r>
                        <a:rPr lang="fr-BE" sz="900" kern="1200" dirty="0">
                          <a:solidFill>
                            <a:schemeClr val="dk1"/>
                          </a:solidFill>
                          <a:effectLst/>
                          <a:latin typeface="+mn-lt"/>
                          <a:ea typeface="+mn-ea"/>
                          <a:cs typeface="+mn-cs"/>
                        </a:rPr>
                        <a:t> à l’entrée via un test systématique de maîtrise des prérequis</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Guidance</a:t>
                      </a:r>
                    </a:p>
                  </a:txBody>
                  <a:tcPr marL="68580" marR="68580" marT="0" marB="0">
                    <a:solidFill>
                      <a:schemeClr val="bg1"/>
                    </a:solidFill>
                  </a:tcPr>
                </a:tc>
                <a:tc>
                  <a:txBody>
                    <a:bodyPr/>
                    <a:lstStyle/>
                    <a:p>
                      <a:pPr>
                        <a:lnSpc>
                          <a:spcPct val="125000"/>
                        </a:lnSpc>
                      </a:pPr>
                      <a:endParaRPr lang="fr-BE" sz="1000" b="0" dirty="0">
                        <a:effectLst/>
                        <a:latin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384025081"/>
                  </a:ext>
                </a:extLst>
              </a:tr>
              <a:tr h="0">
                <a:tc vMerge="1">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900" dirty="0">
                        <a:effectLst/>
                      </a:endParaRPr>
                    </a:p>
                  </a:txBody>
                  <a:tcPr marL="68580" marR="68580"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Monitorer les expériences de mobilité in/out, questionner l’impact des réseaux (pôle, projet UNIC,…) sur ces opportunités de mobilité</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RI</a:t>
                      </a:r>
                    </a:p>
                  </a:txBody>
                  <a:tcPr marL="68580" marR="68580" marT="0" marB="0">
                    <a:solidFill>
                      <a:schemeClr val="bg1"/>
                    </a:solidFill>
                  </a:tcPr>
                </a:tc>
                <a:tc>
                  <a:txBody>
                    <a:bodyPr/>
                    <a:lstStyle/>
                    <a:p>
                      <a:pPr>
                        <a:lnSpc>
                          <a:spcPct val="125000"/>
                        </a:lnSpc>
                      </a:pPr>
                      <a:endParaRPr lang="fr-BE" sz="1000" b="0" dirty="0">
                        <a:effectLst/>
                        <a:latin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2742696840"/>
                  </a:ext>
                </a:extLst>
              </a:tr>
              <a:tr h="0">
                <a:tc>
                  <a:txBody>
                    <a:bodyPr/>
                    <a:lstStyle/>
                    <a:p>
                      <a:pPr>
                        <a:lnSpc>
                          <a:spcPct val="125000"/>
                        </a:lnSpc>
                      </a:pPr>
                      <a:r>
                        <a:rPr lang="fr-BE" sz="900" b="1" kern="1200" dirty="0">
                          <a:solidFill>
                            <a:schemeClr val="dk1"/>
                          </a:solidFill>
                          <a:effectLst/>
                          <a:latin typeface="+mn-lt"/>
                          <a:ea typeface="+mn-ea"/>
                          <a:cs typeface="+mn-cs"/>
                        </a:rPr>
                        <a:t>Suivi de la variété des méthodes d’enseignement de l’ULiège</a:t>
                      </a:r>
                    </a:p>
                  </a:txBody>
                  <a:tcPr marL="36847" marR="36847"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Réaliser et actualiser un cadastre concernant les modalités d’enseignement mises en œuvre, y compris en matière de simulation et d’enseignement hybride</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 GT CUEF</a:t>
                      </a:r>
                    </a:p>
                  </a:txBody>
                  <a:tcPr marL="36847" marR="36847" marT="0" marB="0">
                    <a:solidFill>
                      <a:schemeClr val="bg1"/>
                    </a:solidFill>
                  </a:tcPr>
                </a:tc>
                <a:tc>
                  <a:txBody>
                    <a:bodyPr/>
                    <a:lstStyle/>
                    <a:p>
                      <a:pPr>
                        <a:lnSpc>
                          <a:spcPct val="125000"/>
                        </a:lnSpc>
                      </a:pPr>
                      <a:endParaRPr lang="fr-BE" sz="1000" b="0" dirty="0">
                        <a:effectLst/>
                        <a:latin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1795097078"/>
                  </a:ext>
                </a:extLst>
              </a:tr>
              <a:tr h="81294">
                <a:tc>
                  <a:txBody>
                    <a:bodyPr/>
                    <a:lstStyle/>
                    <a:p>
                      <a:pPr marL="0" algn="l" defTabSz="457200" rtl="0" eaLnBrk="1" latinLnBrk="0" hangingPunct="1">
                        <a:lnSpc>
                          <a:spcPct val="125000"/>
                        </a:lnSpc>
                      </a:pPr>
                      <a:r>
                        <a:rPr lang="fr-BE" sz="900" b="1" kern="1200" dirty="0">
                          <a:solidFill>
                            <a:schemeClr val="dk1"/>
                          </a:solidFill>
                          <a:effectLst/>
                          <a:latin typeface="+mn-lt"/>
                          <a:ea typeface="+mn-ea"/>
                          <a:cs typeface="+mn-cs"/>
                        </a:rPr>
                        <a:t>Transparence des modalités de délibération</a:t>
                      </a:r>
                    </a:p>
                  </a:txBody>
                  <a:tcPr marL="36847" marR="36847"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Revoir, harmoniser, mieux communiquer sur les règles des délibérations et le fonctionnement des jurys</a:t>
                      </a:r>
                    </a:p>
                  </a:txBody>
                  <a:tcPr marL="68580" marR="68580"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 GT CUEF</a:t>
                      </a:r>
                    </a:p>
                  </a:txBody>
                  <a:tcPr marL="36847" marR="36847" marT="0" marB="0">
                    <a:solidFill>
                      <a:schemeClr val="bg1"/>
                    </a:solidFill>
                  </a:tcPr>
                </a:tc>
                <a:tc>
                  <a:txBody>
                    <a:bodyPr/>
                    <a:lstStyle/>
                    <a:p>
                      <a:pPr>
                        <a:lnSpc>
                          <a:spcPct val="125000"/>
                        </a:lnSpc>
                      </a:pPr>
                      <a:endParaRPr lang="fr-BE" sz="1000" b="0" dirty="0">
                        <a:effectLst/>
                        <a:latin typeface="Source Sans Pro" panose="020B0503030403020204" pitchFamily="34" charset="0"/>
                      </a:endParaRPr>
                    </a:p>
                  </a:txBody>
                  <a:tcPr marL="68580" marR="68580" marT="0" marB="0">
                    <a:solidFill>
                      <a:schemeClr val="bg1"/>
                    </a:solidFill>
                  </a:tcPr>
                </a:tc>
                <a:extLst>
                  <a:ext uri="{0D108BD9-81ED-4DB2-BD59-A6C34878D82A}">
                    <a16:rowId xmlns:a16="http://schemas.microsoft.com/office/drawing/2014/main" val="733073982"/>
                  </a:ext>
                </a:extLst>
              </a:tr>
            </a:tbl>
          </a:graphicData>
        </a:graphic>
      </p:graphicFrame>
      <p:pic>
        <p:nvPicPr>
          <p:cNvPr id="9" name="Image 8">
            <a:extLst>
              <a:ext uri="{FF2B5EF4-FFF2-40B4-BE49-F238E27FC236}">
                <a16:creationId xmlns:a16="http://schemas.microsoft.com/office/drawing/2014/main" id="{4EF4334B-C684-B9B6-40BE-869519477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904496"/>
            <a:ext cx="225880" cy="117850"/>
          </a:xfrm>
          <a:prstGeom prst="rect">
            <a:avLst/>
          </a:prstGeom>
        </p:spPr>
      </p:pic>
      <p:pic>
        <p:nvPicPr>
          <p:cNvPr id="10" name="Image 9">
            <a:extLst>
              <a:ext uri="{FF2B5EF4-FFF2-40B4-BE49-F238E27FC236}">
                <a16:creationId xmlns:a16="http://schemas.microsoft.com/office/drawing/2014/main" id="{E2BB9082-8240-C690-ED5D-EEB8A34E7E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483" y="1237522"/>
            <a:ext cx="225880" cy="117850"/>
          </a:xfrm>
          <a:prstGeom prst="rect">
            <a:avLst/>
          </a:prstGeom>
        </p:spPr>
      </p:pic>
      <p:pic>
        <p:nvPicPr>
          <p:cNvPr id="11" name="Image 10">
            <a:extLst>
              <a:ext uri="{FF2B5EF4-FFF2-40B4-BE49-F238E27FC236}">
                <a16:creationId xmlns:a16="http://schemas.microsoft.com/office/drawing/2014/main" id="{03A067DF-3017-2328-12B6-925650BE0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483" y="1876755"/>
            <a:ext cx="225880" cy="117850"/>
          </a:xfrm>
          <a:prstGeom prst="rect">
            <a:avLst/>
          </a:prstGeom>
        </p:spPr>
      </p:pic>
      <p:pic>
        <p:nvPicPr>
          <p:cNvPr id="13" name="Image 12">
            <a:extLst>
              <a:ext uri="{FF2B5EF4-FFF2-40B4-BE49-F238E27FC236}">
                <a16:creationId xmlns:a16="http://schemas.microsoft.com/office/drawing/2014/main" id="{DF8D9C4E-E184-8767-4905-15953B44F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483" y="2155949"/>
            <a:ext cx="225880" cy="117850"/>
          </a:xfrm>
          <a:prstGeom prst="rect">
            <a:avLst/>
          </a:prstGeom>
        </p:spPr>
      </p:pic>
      <p:pic>
        <p:nvPicPr>
          <p:cNvPr id="14" name="Image 13">
            <a:extLst>
              <a:ext uri="{FF2B5EF4-FFF2-40B4-BE49-F238E27FC236}">
                <a16:creationId xmlns:a16="http://schemas.microsoft.com/office/drawing/2014/main" id="{FD93BFBF-1F72-6F36-D145-75E2C9E686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4966" y="2487220"/>
            <a:ext cx="225880" cy="117850"/>
          </a:xfrm>
          <a:prstGeom prst="rect">
            <a:avLst/>
          </a:prstGeom>
        </p:spPr>
      </p:pic>
      <p:pic>
        <p:nvPicPr>
          <p:cNvPr id="15" name="Image 14">
            <a:extLst>
              <a:ext uri="{FF2B5EF4-FFF2-40B4-BE49-F238E27FC236}">
                <a16:creationId xmlns:a16="http://schemas.microsoft.com/office/drawing/2014/main" id="{A87D87E2-1922-0FCF-80BA-4D1BE7815D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4275417"/>
            <a:ext cx="225880" cy="117850"/>
          </a:xfrm>
          <a:prstGeom prst="rect">
            <a:avLst/>
          </a:prstGeom>
        </p:spPr>
      </p:pic>
      <p:pic>
        <p:nvPicPr>
          <p:cNvPr id="16" name="Image 15">
            <a:extLst>
              <a:ext uri="{FF2B5EF4-FFF2-40B4-BE49-F238E27FC236}">
                <a16:creationId xmlns:a16="http://schemas.microsoft.com/office/drawing/2014/main" id="{9047E444-28CC-6394-85A5-FF8C2747E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4966" y="4734712"/>
            <a:ext cx="225880" cy="117850"/>
          </a:xfrm>
          <a:prstGeom prst="rect">
            <a:avLst/>
          </a:prstGeom>
        </p:spPr>
      </p:pic>
      <p:pic>
        <p:nvPicPr>
          <p:cNvPr id="17" name="Image 16">
            <a:extLst>
              <a:ext uri="{FF2B5EF4-FFF2-40B4-BE49-F238E27FC236}">
                <a16:creationId xmlns:a16="http://schemas.microsoft.com/office/drawing/2014/main" id="{55F54121-A76C-1B45-D111-9A22CBC31342}"/>
              </a:ext>
            </a:extLst>
          </p:cNvPr>
          <p:cNvPicPr>
            <a:picLocks noChangeAspect="1"/>
          </p:cNvPicPr>
          <p:nvPr/>
        </p:nvPicPr>
        <p:blipFill>
          <a:blip r:embed="rId4"/>
          <a:stretch>
            <a:fillRect/>
          </a:stretch>
        </p:blipFill>
        <p:spPr>
          <a:xfrm>
            <a:off x="7627483" y="3294606"/>
            <a:ext cx="233363" cy="107671"/>
          </a:xfrm>
          <a:prstGeom prst="rect">
            <a:avLst/>
          </a:prstGeom>
        </p:spPr>
      </p:pic>
      <p:pic>
        <p:nvPicPr>
          <p:cNvPr id="18" name="Image 17">
            <a:extLst>
              <a:ext uri="{FF2B5EF4-FFF2-40B4-BE49-F238E27FC236}">
                <a16:creationId xmlns:a16="http://schemas.microsoft.com/office/drawing/2014/main" id="{7C5C7B2C-46D7-03AC-E0FF-90F2B98CD7AA}"/>
              </a:ext>
            </a:extLst>
          </p:cNvPr>
          <p:cNvPicPr>
            <a:picLocks noChangeAspect="1"/>
          </p:cNvPicPr>
          <p:nvPr/>
        </p:nvPicPr>
        <p:blipFill>
          <a:blip r:embed="rId4"/>
          <a:stretch>
            <a:fillRect/>
          </a:stretch>
        </p:blipFill>
        <p:spPr>
          <a:xfrm>
            <a:off x="7627483" y="3638354"/>
            <a:ext cx="233363" cy="107671"/>
          </a:xfrm>
          <a:prstGeom prst="rect">
            <a:avLst/>
          </a:prstGeom>
        </p:spPr>
      </p:pic>
      <p:pic>
        <p:nvPicPr>
          <p:cNvPr id="19" name="Image 18">
            <a:extLst>
              <a:ext uri="{FF2B5EF4-FFF2-40B4-BE49-F238E27FC236}">
                <a16:creationId xmlns:a16="http://schemas.microsoft.com/office/drawing/2014/main" id="{32A072D4-E94E-C818-A754-E697D6AD6F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2803" y="2869702"/>
            <a:ext cx="232640" cy="119354"/>
          </a:xfrm>
          <a:prstGeom prst="rect">
            <a:avLst/>
          </a:prstGeom>
        </p:spPr>
      </p:pic>
      <p:pic>
        <p:nvPicPr>
          <p:cNvPr id="6" name="Image 5">
            <a:extLst>
              <a:ext uri="{FF2B5EF4-FFF2-40B4-BE49-F238E27FC236}">
                <a16:creationId xmlns:a16="http://schemas.microsoft.com/office/drawing/2014/main" id="{00FD9223-F1C0-50CB-D680-2FB4990A9B2F}"/>
              </a:ext>
            </a:extLst>
          </p:cNvPr>
          <p:cNvPicPr>
            <a:picLocks noChangeAspect="1"/>
          </p:cNvPicPr>
          <p:nvPr/>
        </p:nvPicPr>
        <p:blipFill>
          <a:blip r:embed="rId4"/>
          <a:stretch>
            <a:fillRect/>
          </a:stretch>
        </p:blipFill>
        <p:spPr>
          <a:xfrm>
            <a:off x="7627483" y="1571745"/>
            <a:ext cx="233363" cy="107671"/>
          </a:xfrm>
          <a:prstGeom prst="rect">
            <a:avLst/>
          </a:prstGeom>
        </p:spPr>
      </p:pic>
      <p:pic>
        <p:nvPicPr>
          <p:cNvPr id="7" name="Image 6">
            <a:extLst>
              <a:ext uri="{FF2B5EF4-FFF2-40B4-BE49-F238E27FC236}">
                <a16:creationId xmlns:a16="http://schemas.microsoft.com/office/drawing/2014/main" id="{68AE7B9D-6A2A-C5FB-8DAE-2D31A6A58BCF}"/>
              </a:ext>
            </a:extLst>
          </p:cNvPr>
          <p:cNvPicPr>
            <a:picLocks noChangeAspect="1"/>
          </p:cNvPicPr>
          <p:nvPr/>
        </p:nvPicPr>
        <p:blipFill>
          <a:blip r:embed="rId4"/>
          <a:stretch>
            <a:fillRect/>
          </a:stretch>
        </p:blipFill>
        <p:spPr>
          <a:xfrm>
            <a:off x="7620000" y="3911482"/>
            <a:ext cx="233363" cy="107671"/>
          </a:xfrm>
          <a:prstGeom prst="rect">
            <a:avLst/>
          </a:prstGeom>
        </p:spPr>
      </p:pic>
    </p:spTree>
    <p:extLst>
      <p:ext uri="{BB962C8B-B14F-4D97-AF65-F5344CB8AC3E}">
        <p14:creationId xmlns:p14="http://schemas.microsoft.com/office/powerpoint/2010/main" val="325207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AB502A0-4382-4955-AAF3-69FD8F2E01DF}" type="slidenum">
              <a:rPr lang="fr-BE" smtClean="0"/>
              <a:t>6</a:t>
            </a:fld>
            <a:endParaRPr lang="fr-BE" dirty="0"/>
          </a:p>
        </p:txBody>
      </p:sp>
      <p:sp>
        <p:nvSpPr>
          <p:cNvPr id="12" name="ZoneTexte 11"/>
          <p:cNvSpPr txBox="1"/>
          <p:nvPr/>
        </p:nvSpPr>
        <p:spPr>
          <a:xfrm>
            <a:off x="397697" y="183476"/>
            <a:ext cx="7153246" cy="538609"/>
          </a:xfrm>
          <a:prstGeom prst="rect">
            <a:avLst/>
          </a:prstGeom>
          <a:noFill/>
        </p:spPr>
        <p:txBody>
          <a:bodyPr wrap="square" rtlCol="0">
            <a:spAutoFit/>
          </a:bodyPr>
          <a:lstStyle/>
          <a:p>
            <a:pPr algn="ctr"/>
            <a:r>
              <a:rPr lang="fr-BE" sz="2900" dirty="0">
                <a:solidFill>
                  <a:srgbClr val="5FA4B0"/>
                </a:solidFill>
                <a:latin typeface="+mj-lt"/>
                <a:ea typeface="+mj-ea"/>
                <a:cs typeface="+mj-cs"/>
              </a:rPr>
              <a:t>3.Enseignement</a:t>
            </a:r>
          </a:p>
        </p:txBody>
      </p:sp>
      <p:graphicFrame>
        <p:nvGraphicFramePr>
          <p:cNvPr id="2" name="Tableau 1">
            <a:extLst>
              <a:ext uri="{FF2B5EF4-FFF2-40B4-BE49-F238E27FC236}">
                <a16:creationId xmlns:a16="http://schemas.microsoft.com/office/drawing/2014/main" id="{619411FA-4097-FB6A-53AB-B8807952C9BE}"/>
              </a:ext>
            </a:extLst>
          </p:cNvPr>
          <p:cNvGraphicFramePr>
            <a:graphicFrameLocks noGrp="1"/>
          </p:cNvGraphicFramePr>
          <p:nvPr>
            <p:extLst>
              <p:ext uri="{D42A27DB-BD31-4B8C-83A1-F6EECF244321}">
                <p14:modId xmlns:p14="http://schemas.microsoft.com/office/powerpoint/2010/main" val="883706395"/>
              </p:ext>
            </p:extLst>
          </p:nvPr>
        </p:nvGraphicFramePr>
        <p:xfrm>
          <a:off x="366474" y="638238"/>
          <a:ext cx="7621828" cy="3305556"/>
        </p:xfrm>
        <a:graphic>
          <a:graphicData uri="http://schemas.openxmlformats.org/drawingml/2006/table">
            <a:tbl>
              <a:tblPr firstRow="1" firstCol="1" bandRow="1">
                <a:tableStyleId>{22838BEF-8BB2-4498-84A7-C5851F593DF1}</a:tableStyleId>
              </a:tblPr>
              <a:tblGrid>
                <a:gridCol w="1457543">
                  <a:extLst>
                    <a:ext uri="{9D8B030D-6E8A-4147-A177-3AD203B41FA5}">
                      <a16:colId xmlns:a16="http://schemas.microsoft.com/office/drawing/2014/main" val="929427212"/>
                    </a:ext>
                  </a:extLst>
                </a:gridCol>
                <a:gridCol w="4974752">
                  <a:extLst>
                    <a:ext uri="{9D8B030D-6E8A-4147-A177-3AD203B41FA5}">
                      <a16:colId xmlns:a16="http://schemas.microsoft.com/office/drawing/2014/main" val="2200095726"/>
                    </a:ext>
                  </a:extLst>
                </a:gridCol>
                <a:gridCol w="773403">
                  <a:extLst>
                    <a:ext uri="{9D8B030D-6E8A-4147-A177-3AD203B41FA5}">
                      <a16:colId xmlns:a16="http://schemas.microsoft.com/office/drawing/2014/main" val="2774929500"/>
                    </a:ext>
                  </a:extLst>
                </a:gridCol>
                <a:gridCol w="416130">
                  <a:extLst>
                    <a:ext uri="{9D8B030D-6E8A-4147-A177-3AD203B41FA5}">
                      <a16:colId xmlns:a16="http://schemas.microsoft.com/office/drawing/2014/main" val="2726157491"/>
                    </a:ext>
                  </a:extLst>
                </a:gridCol>
              </a:tblGrid>
              <a:tr h="196596">
                <a:tc>
                  <a:txBody>
                    <a:bodyPr/>
                    <a:lstStyle/>
                    <a:p>
                      <a:pPr algn="ctr">
                        <a:lnSpc>
                          <a:spcPct val="125000"/>
                        </a:lnSpc>
                      </a:pPr>
                      <a:r>
                        <a:rPr lang="fr-BE" sz="1000" dirty="0">
                          <a:effectLst/>
                        </a:rPr>
                        <a:t>Axe</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rPr>
                        <a:t>Action</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latin typeface="Source Sans Pro" panose="020B0503030403020204" pitchFamily="34" charset="0"/>
                          <a:ea typeface="Source Sans Pro" panose="020B0503030403020204" pitchFamily="34" charset="0"/>
                          <a:cs typeface="Source Sans Pro" panose="020B0503030403020204" pitchFamily="34" charset="0"/>
                        </a:rPr>
                        <a:t>Pilote</a:t>
                      </a:r>
                    </a:p>
                  </a:txBody>
                  <a:tcPr marL="68580" marR="68580" marT="0" marB="0">
                    <a:noFill/>
                  </a:tcPr>
                </a:tc>
                <a:tc>
                  <a:txBody>
                    <a:bodyPr/>
                    <a:lstStyle/>
                    <a:p>
                      <a:pPr algn="ct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extLst>
                  <a:ext uri="{0D108BD9-81ED-4DB2-BD59-A6C34878D82A}">
                    <a16:rowId xmlns:a16="http://schemas.microsoft.com/office/drawing/2014/main" val="2484188078"/>
                  </a:ext>
                </a:extLst>
              </a:tr>
              <a:tr h="196596">
                <a:tc>
                  <a:txBody>
                    <a:bodyPr/>
                    <a:lstStyle/>
                    <a:p>
                      <a:r>
                        <a:rPr lang="fr-FR" sz="1200" dirty="0">
                          <a:effectLst/>
                          <a:latin typeface="Calibri" panose="020F0502020204030204" pitchFamily="34" charset="0"/>
                          <a:ea typeface="Calibri" panose="020F0502020204030204" pitchFamily="34" charset="0"/>
                          <a:cs typeface="Times New Roman" panose="02020603050405020304" pitchFamily="18" charset="0"/>
                        </a:rPr>
                        <a:t>Formation initiale et continue des enseignants et encadrants dans le domaine de la pédagogie </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r>
                        <a:rPr lang="fr-FR" sz="1200">
                          <a:effectLst/>
                          <a:latin typeface="Calibri" panose="020F0502020204030204" pitchFamily="34" charset="0"/>
                          <a:ea typeface="Calibri" panose="020F0502020204030204" pitchFamily="34" charset="0"/>
                          <a:cs typeface="Times New Roman" panose="02020603050405020304" pitchFamily="18" charset="0"/>
                        </a:rPr>
                        <a:t>Renforcer les actions de développement professionnel des enseignants via la formation initiale IFRES, Cidépes, Formasup, le compagnonage</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p>
                      <a:r>
                        <a:rPr lang="fr-FR" sz="1200">
                          <a:effectLst/>
                          <a:latin typeface="Calibri" panose="020F0502020204030204" pitchFamily="34" charset="0"/>
                          <a:ea typeface="Calibri" panose="020F0502020204030204" pitchFamily="34" charset="0"/>
                          <a:cs typeface="Times New Roman" panose="02020603050405020304" pitchFamily="18" charset="0"/>
                        </a:rPr>
                        <a:t> </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r>
                        <a:rPr lang="fr-FR" sz="1200">
                          <a:effectLst/>
                          <a:latin typeface="Calibri" panose="020F0502020204030204" pitchFamily="34" charset="0"/>
                          <a:ea typeface="Calibri" panose="020F0502020204030204" pitchFamily="34" charset="0"/>
                          <a:cs typeface="Times New Roman" panose="02020603050405020304" pitchFamily="18" charset="0"/>
                        </a:rPr>
                        <a:t>IFRES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p>
                      <a:r>
                        <a:rPr lang="fr-FR" sz="1200">
                          <a:effectLst/>
                          <a:latin typeface="Calibri" panose="020F0502020204030204" pitchFamily="34" charset="0"/>
                          <a:ea typeface="Calibri" panose="020F0502020204030204" pitchFamily="34" charset="0"/>
                          <a:cs typeface="Times New Roman" panose="02020603050405020304" pitchFamily="18" charset="0"/>
                        </a:rPr>
                        <a:t> </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970570809"/>
                  </a:ext>
                </a:extLst>
              </a:tr>
              <a:tr h="276225">
                <a:tc rowSpan="2">
                  <a:txBody>
                    <a:bodyPr/>
                    <a:lstStyle/>
                    <a:p>
                      <a:r>
                        <a:rPr lang="fr-FR" sz="1200" dirty="0">
                          <a:effectLst/>
                          <a:latin typeface="Calibri" panose="020F0502020204030204" pitchFamily="34" charset="0"/>
                          <a:ea typeface="Calibri" panose="020F0502020204030204" pitchFamily="34" charset="0"/>
                          <a:cs typeface="Times New Roman" panose="02020603050405020304" pitchFamily="18" charset="0"/>
                        </a:rPr>
                        <a:t>Accompagnement de l’étudiant dans ses apprentissages</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r>
                        <a:rPr lang="fr-FR" sz="1200">
                          <a:effectLst/>
                          <a:latin typeface="Calibri" panose="020F0502020204030204" pitchFamily="34" charset="0"/>
                          <a:ea typeface="Calibri" panose="020F0502020204030204" pitchFamily="34" charset="0"/>
                          <a:cs typeface="Times New Roman" panose="02020603050405020304" pitchFamily="18" charset="0"/>
                        </a:rPr>
                        <a:t>Amplifier les pratiques de monitoring et de feedbacks formatifs des étudiants, notamment les étudiants de B1 (Feedbacks 1er Bac, FB4You)</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r>
                        <a:rPr lang="fr-FR" sz="1200">
                          <a:effectLst/>
                          <a:latin typeface="Calibri" panose="020F0502020204030204" pitchFamily="34" charset="0"/>
                          <a:ea typeface="Calibri" panose="020F0502020204030204" pitchFamily="34" charset="0"/>
                          <a:cs typeface="Times New Roman" panose="02020603050405020304" pitchFamily="18" charset="0"/>
                        </a:rPr>
                        <a:t>IFRES, AE</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44798730"/>
                  </a:ext>
                </a:extLst>
              </a:tr>
              <a:tr h="276225">
                <a:tc vMerge="1">
                  <a:txBody>
                    <a:bodyPr/>
                    <a:lstStyle/>
                    <a:p>
                      <a:endParaRPr lang="fr-BE"/>
                    </a:p>
                  </a:txBody>
                  <a:tcPr>
                    <a:noFill/>
                  </a:tcPr>
                </a:tc>
                <a:tc>
                  <a:txBody>
                    <a:bodyPr/>
                    <a:lstStyle/>
                    <a:p>
                      <a:r>
                        <a:rPr lang="fr-FR" sz="1200">
                          <a:effectLst/>
                          <a:latin typeface="Calibri" panose="020F0502020204030204" pitchFamily="34" charset="0"/>
                          <a:ea typeface="Calibri" panose="020F0502020204030204" pitchFamily="34" charset="0"/>
                          <a:cs typeface="Times New Roman" panose="02020603050405020304" pitchFamily="18" charset="0"/>
                        </a:rPr>
                        <a:t>Renforcer les actions de soutien à l’intégration académique et sociale misant sur la relation avec les pairs et les encadrants (PEPPS, SIPass, POLLEM)</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p>
                      <a:r>
                        <a:rPr lang="fr-FR" sz="1200">
                          <a:effectLst/>
                          <a:latin typeface="Calibri" panose="020F0502020204030204" pitchFamily="34" charset="0"/>
                          <a:ea typeface="Calibri" panose="020F0502020204030204" pitchFamily="34" charset="0"/>
                          <a:cs typeface="Times New Roman" panose="02020603050405020304" pitchFamily="18" charset="0"/>
                        </a:rPr>
                        <a:t> </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r>
                        <a:rPr lang="fr-FR" sz="1200">
                          <a:effectLst/>
                          <a:latin typeface="Calibri" panose="020F0502020204030204" pitchFamily="34" charset="0"/>
                          <a:ea typeface="Calibri" panose="020F0502020204030204" pitchFamily="34" charset="0"/>
                          <a:cs typeface="Times New Roman" panose="02020603050405020304" pitchFamily="18" charset="0"/>
                        </a:rPr>
                        <a:t>IFRES, AE</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307105018"/>
                  </a:ext>
                </a:extLst>
              </a:tr>
              <a:tr h="186522">
                <a:tc>
                  <a:txBody>
                    <a:bodyPr/>
                    <a:lstStyle/>
                    <a:p>
                      <a:r>
                        <a:rPr lang="fr-FR" sz="1200" dirty="0">
                          <a:effectLst/>
                          <a:latin typeface="Calibri" panose="020F0502020204030204" pitchFamily="34" charset="0"/>
                          <a:ea typeface="Calibri" panose="020F0502020204030204" pitchFamily="34" charset="0"/>
                          <a:cs typeface="Times New Roman" panose="02020603050405020304" pitchFamily="18" charset="0"/>
                        </a:rPr>
                        <a:t>Accompagnement et soutien de la qualité des dispositifs d’évaluation</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r>
                        <a:rPr lang="fr-FR" sz="1200">
                          <a:effectLst/>
                          <a:latin typeface="Calibri" panose="020F0502020204030204" pitchFamily="34" charset="0"/>
                          <a:ea typeface="Calibri" panose="020F0502020204030204" pitchFamily="34" charset="0"/>
                          <a:cs typeface="Times New Roman" panose="02020603050405020304" pitchFamily="18" charset="0"/>
                        </a:rPr>
                        <a:t>Renforcer l’accompagnement des enseignants dans la réalisation d’épreuves de type standardisée et de questions ouvertes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fr-FR" sz="1200">
                          <a:effectLst/>
                          <a:latin typeface="Calibri" panose="020F0502020204030204" pitchFamily="34" charset="0"/>
                          <a:ea typeface="Calibri" panose="020F0502020204030204" pitchFamily="34" charset="0"/>
                          <a:cs typeface="Times New Roman" panose="02020603050405020304" pitchFamily="18" charset="0"/>
                        </a:rPr>
                        <a:t>IFRES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90145229"/>
                  </a:ext>
                </a:extLst>
              </a:tr>
            </a:tbl>
          </a:graphicData>
        </a:graphic>
      </p:graphicFrame>
      <p:pic>
        <p:nvPicPr>
          <p:cNvPr id="19" name="Image 18">
            <a:extLst>
              <a:ext uri="{FF2B5EF4-FFF2-40B4-BE49-F238E27FC236}">
                <a16:creationId xmlns:a16="http://schemas.microsoft.com/office/drawing/2014/main" id="{32A072D4-E94E-C818-A754-E697D6AD6F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866" y="2254231"/>
            <a:ext cx="232640" cy="119354"/>
          </a:xfrm>
          <a:prstGeom prst="rect">
            <a:avLst/>
          </a:prstGeom>
        </p:spPr>
      </p:pic>
      <p:pic>
        <p:nvPicPr>
          <p:cNvPr id="5" name="Image 4">
            <a:extLst>
              <a:ext uri="{FF2B5EF4-FFF2-40B4-BE49-F238E27FC236}">
                <a16:creationId xmlns:a16="http://schemas.microsoft.com/office/drawing/2014/main" id="{9018EA7C-7679-6BB5-22CA-A2CB1BE74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635" y="2570871"/>
            <a:ext cx="232640" cy="119354"/>
          </a:xfrm>
          <a:prstGeom prst="rect">
            <a:avLst/>
          </a:prstGeom>
        </p:spPr>
      </p:pic>
      <p:pic>
        <p:nvPicPr>
          <p:cNvPr id="8" name="Image 7">
            <a:extLst>
              <a:ext uri="{FF2B5EF4-FFF2-40B4-BE49-F238E27FC236}">
                <a16:creationId xmlns:a16="http://schemas.microsoft.com/office/drawing/2014/main" id="{EFCB96D9-2899-C3E9-5CD5-79BD82934B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5635" y="915967"/>
            <a:ext cx="225880" cy="78425"/>
          </a:xfrm>
          <a:prstGeom prst="rect">
            <a:avLst/>
          </a:prstGeom>
        </p:spPr>
      </p:pic>
      <p:pic>
        <p:nvPicPr>
          <p:cNvPr id="20" name="Image 19">
            <a:extLst>
              <a:ext uri="{FF2B5EF4-FFF2-40B4-BE49-F238E27FC236}">
                <a16:creationId xmlns:a16="http://schemas.microsoft.com/office/drawing/2014/main" id="{A5D954B4-203B-EFDD-4099-0834D77EFE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5635" y="3141299"/>
            <a:ext cx="225880" cy="78425"/>
          </a:xfrm>
          <a:prstGeom prst="rect">
            <a:avLst/>
          </a:prstGeom>
        </p:spPr>
      </p:pic>
    </p:spTree>
    <p:extLst>
      <p:ext uri="{BB962C8B-B14F-4D97-AF65-F5344CB8AC3E}">
        <p14:creationId xmlns:p14="http://schemas.microsoft.com/office/powerpoint/2010/main" val="293614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AB502A0-4382-4955-AAF3-69FD8F2E01DF}" type="slidenum">
              <a:rPr lang="fr-BE" smtClean="0"/>
              <a:t>7</a:t>
            </a:fld>
            <a:endParaRPr lang="fr-BE" dirty="0"/>
          </a:p>
        </p:txBody>
      </p:sp>
      <p:graphicFrame>
        <p:nvGraphicFramePr>
          <p:cNvPr id="5" name="Tableau 4">
            <a:extLst>
              <a:ext uri="{FF2B5EF4-FFF2-40B4-BE49-F238E27FC236}">
                <a16:creationId xmlns:a16="http://schemas.microsoft.com/office/drawing/2014/main" id="{B0A37BBF-3F2D-6D0F-274E-8A3323B5EB3C}"/>
              </a:ext>
            </a:extLst>
          </p:cNvPr>
          <p:cNvGraphicFramePr>
            <a:graphicFrameLocks noGrp="1"/>
          </p:cNvGraphicFramePr>
          <p:nvPr>
            <p:extLst>
              <p:ext uri="{D42A27DB-BD31-4B8C-83A1-F6EECF244321}">
                <p14:modId xmlns:p14="http://schemas.microsoft.com/office/powerpoint/2010/main" val="2538988348"/>
              </p:ext>
            </p:extLst>
          </p:nvPr>
        </p:nvGraphicFramePr>
        <p:xfrm>
          <a:off x="457200" y="1065004"/>
          <a:ext cx="7537450" cy="680230"/>
        </p:xfrm>
        <a:graphic>
          <a:graphicData uri="http://schemas.openxmlformats.org/drawingml/2006/table">
            <a:tbl>
              <a:tblPr firstRow="1" firstCol="1" bandRow="1">
                <a:tableStyleId>{22838BEF-8BB2-4498-84A7-C5851F593DF1}</a:tableStyleId>
              </a:tblPr>
              <a:tblGrid>
                <a:gridCol w="1882667">
                  <a:extLst>
                    <a:ext uri="{9D8B030D-6E8A-4147-A177-3AD203B41FA5}">
                      <a16:colId xmlns:a16="http://schemas.microsoft.com/office/drawing/2014/main" val="2268484919"/>
                    </a:ext>
                  </a:extLst>
                </a:gridCol>
                <a:gridCol w="4608874">
                  <a:extLst>
                    <a:ext uri="{9D8B030D-6E8A-4147-A177-3AD203B41FA5}">
                      <a16:colId xmlns:a16="http://schemas.microsoft.com/office/drawing/2014/main" val="1768064389"/>
                    </a:ext>
                  </a:extLst>
                </a:gridCol>
                <a:gridCol w="659143">
                  <a:extLst>
                    <a:ext uri="{9D8B030D-6E8A-4147-A177-3AD203B41FA5}">
                      <a16:colId xmlns:a16="http://schemas.microsoft.com/office/drawing/2014/main" val="4156238311"/>
                    </a:ext>
                  </a:extLst>
                </a:gridCol>
                <a:gridCol w="386766">
                  <a:extLst>
                    <a:ext uri="{9D8B030D-6E8A-4147-A177-3AD203B41FA5}">
                      <a16:colId xmlns:a16="http://schemas.microsoft.com/office/drawing/2014/main" val="286602245"/>
                    </a:ext>
                  </a:extLst>
                </a:gridCol>
              </a:tblGrid>
              <a:tr h="94541">
                <a:tc>
                  <a:txBody>
                    <a:bodyPr/>
                    <a:lstStyle/>
                    <a:p>
                      <a:pPr algn="ctr">
                        <a:lnSpc>
                          <a:spcPct val="125000"/>
                        </a:lnSpc>
                      </a:pPr>
                      <a:r>
                        <a:rPr lang="fr-BE" sz="1000" dirty="0">
                          <a:effectLst/>
                        </a:rPr>
                        <a:t>Axe</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6847" marR="36847" marT="0" marB="0">
                    <a:noFill/>
                  </a:tcPr>
                </a:tc>
                <a:tc>
                  <a:txBody>
                    <a:bodyPr/>
                    <a:lstStyle/>
                    <a:p>
                      <a:pPr algn="ctr">
                        <a:lnSpc>
                          <a:spcPct val="125000"/>
                        </a:lnSpc>
                      </a:pPr>
                      <a:r>
                        <a:rPr lang="fr-BE" sz="1000" dirty="0">
                          <a:effectLst/>
                        </a:rPr>
                        <a:t>Action</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6847" marR="36847" marT="0" marB="0">
                    <a:noFill/>
                  </a:tcPr>
                </a:tc>
                <a:tc>
                  <a:txBody>
                    <a:bodyPr/>
                    <a:lstStyle/>
                    <a:p>
                      <a:pPr algn="ctr">
                        <a:lnSpc>
                          <a:spcPct val="125000"/>
                        </a:lnSpc>
                      </a:pPr>
                      <a:r>
                        <a:rPr lang="fr-BE" sz="1000" dirty="0">
                          <a:effectLst/>
                          <a:latin typeface="Source Sans Pro" panose="020B0503030403020204" pitchFamily="34" charset="0"/>
                          <a:ea typeface="Source Sans Pro" panose="020B0503030403020204" pitchFamily="34" charset="0"/>
                          <a:cs typeface="Source Sans Pro" panose="020B0503030403020204" pitchFamily="34" charset="0"/>
                        </a:rPr>
                        <a:t>Pilote</a:t>
                      </a:r>
                    </a:p>
                  </a:txBody>
                  <a:tcPr marL="36847" marR="36847" marT="0" marB="0">
                    <a:noFill/>
                  </a:tcPr>
                </a:tc>
                <a:tc>
                  <a:txBody>
                    <a:bodyPr/>
                    <a:lstStyle/>
                    <a:p>
                      <a:pPr algn="ct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6847" marR="36847" marT="0" marB="0">
                    <a:noFill/>
                  </a:tcPr>
                </a:tc>
                <a:extLst>
                  <a:ext uri="{0D108BD9-81ED-4DB2-BD59-A6C34878D82A}">
                    <a16:rowId xmlns:a16="http://schemas.microsoft.com/office/drawing/2014/main" val="3474316643"/>
                  </a:ext>
                </a:extLst>
              </a:tr>
              <a:tr h="503954">
                <a:tc>
                  <a:txBody>
                    <a:bodyPr/>
                    <a:lstStyle/>
                    <a:p>
                      <a:pPr>
                        <a:lnSpc>
                          <a:spcPct val="125000"/>
                        </a:lnSpc>
                      </a:pPr>
                      <a:r>
                        <a:rPr lang="fr-BE" sz="900" dirty="0">
                          <a:effectLst/>
                        </a:rPr>
                        <a:t>Evaluation des outils d’aide à la réussite</a:t>
                      </a:r>
                    </a:p>
                    <a:p>
                      <a:pPr>
                        <a:lnSpc>
                          <a:spcPct val="125000"/>
                        </a:lnSpc>
                      </a:pPr>
                      <a:r>
                        <a:rPr lang="fr-BE" sz="900" dirty="0">
                          <a:effectLst/>
                        </a:rPr>
                        <a:t> </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6847" marR="36847" marT="0" marB="0">
                    <a:noFill/>
                  </a:tcPr>
                </a:tc>
                <a:tc>
                  <a:txBody>
                    <a:bodyPr/>
                    <a:lstStyle/>
                    <a:p>
                      <a:pPr>
                        <a:lnSpc>
                          <a:spcPct val="125000"/>
                        </a:lnSpc>
                      </a:pPr>
                      <a:r>
                        <a:rPr lang="fr-BE" sz="900" dirty="0">
                          <a:effectLst/>
                        </a:rPr>
                        <a:t>Mesurer l’impact des activités d’aide à la réussite ou d’accompagnement individuels sur les parcours des </a:t>
                      </a:r>
                      <a:r>
                        <a:rPr lang="fr-BE" sz="900" dirty="0" err="1">
                          <a:effectLst/>
                        </a:rPr>
                        <a:t>étudiant.e.s</a:t>
                      </a:r>
                      <a:r>
                        <a:rPr lang="fr-BE" sz="900" dirty="0">
                          <a:effectLst/>
                        </a:rPr>
                        <a:t> en ayant bénéficié.</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6847" marR="36847" marT="0" marB="0">
                    <a:solidFill>
                      <a:schemeClr val="bg1"/>
                    </a:solidFill>
                  </a:tcPr>
                </a:tc>
                <a:tc>
                  <a:txBody>
                    <a:bodyPr/>
                    <a:lstStyle/>
                    <a:p>
                      <a:pPr>
                        <a:lnSpc>
                          <a:spcPct val="125000"/>
                        </a:lnSpc>
                      </a:pPr>
                      <a:r>
                        <a:rPr lang="fr-BE" sz="900" b="0" kern="1200" dirty="0">
                          <a:solidFill>
                            <a:schemeClr val="dk1"/>
                          </a:solidFill>
                          <a:effectLst/>
                          <a:latin typeface="+mn-lt"/>
                          <a:ea typeface="+mn-ea"/>
                          <a:cs typeface="+mn-cs"/>
                        </a:rPr>
                        <a:t>GT aide à la réussite</a:t>
                      </a:r>
                    </a:p>
                  </a:txBody>
                  <a:tcPr marL="36847" marR="36847"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6847" marR="36847" marT="0" marB="0">
                    <a:solidFill>
                      <a:schemeClr val="bg1"/>
                    </a:solidFill>
                  </a:tcPr>
                </a:tc>
                <a:extLst>
                  <a:ext uri="{0D108BD9-81ED-4DB2-BD59-A6C34878D82A}">
                    <a16:rowId xmlns:a16="http://schemas.microsoft.com/office/drawing/2014/main" val="1399705381"/>
                  </a:ext>
                </a:extLst>
              </a:tr>
            </a:tbl>
          </a:graphicData>
        </a:graphic>
      </p:graphicFrame>
      <p:sp>
        <p:nvSpPr>
          <p:cNvPr id="2" name="ZoneTexte 1">
            <a:extLst>
              <a:ext uri="{FF2B5EF4-FFF2-40B4-BE49-F238E27FC236}">
                <a16:creationId xmlns:a16="http://schemas.microsoft.com/office/drawing/2014/main" id="{F40CACF0-925E-B7BF-8DCC-691271716769}"/>
              </a:ext>
            </a:extLst>
          </p:cNvPr>
          <p:cNvSpPr txBox="1"/>
          <p:nvPr/>
        </p:nvSpPr>
        <p:spPr>
          <a:xfrm>
            <a:off x="397697" y="183476"/>
            <a:ext cx="7153246" cy="538609"/>
          </a:xfrm>
          <a:prstGeom prst="rect">
            <a:avLst/>
          </a:prstGeom>
          <a:noFill/>
        </p:spPr>
        <p:txBody>
          <a:bodyPr wrap="square" rtlCol="0">
            <a:spAutoFit/>
          </a:bodyPr>
          <a:lstStyle/>
          <a:p>
            <a:pPr algn="ctr"/>
            <a:r>
              <a:rPr lang="fr-BE" sz="2900" dirty="0">
                <a:solidFill>
                  <a:srgbClr val="5FA4B0"/>
                </a:solidFill>
                <a:latin typeface="+mj-lt"/>
                <a:ea typeface="+mj-ea"/>
                <a:cs typeface="+mj-cs"/>
              </a:rPr>
              <a:t>4. Qualité de vie </a:t>
            </a:r>
            <a:r>
              <a:rPr lang="fr-BE" sz="2900" dirty="0" err="1">
                <a:solidFill>
                  <a:srgbClr val="5FA4B0"/>
                </a:solidFill>
                <a:latin typeface="+mj-lt"/>
                <a:ea typeface="+mj-ea"/>
                <a:cs typeface="+mj-cs"/>
              </a:rPr>
              <a:t>étudiant.e.s</a:t>
            </a:r>
            <a:endParaRPr lang="fr-BE" sz="2900" dirty="0">
              <a:solidFill>
                <a:srgbClr val="5FA4B0"/>
              </a:solidFill>
              <a:latin typeface="+mj-lt"/>
              <a:ea typeface="+mj-ea"/>
              <a:cs typeface="+mj-cs"/>
            </a:endParaRPr>
          </a:p>
        </p:txBody>
      </p:sp>
      <p:graphicFrame>
        <p:nvGraphicFramePr>
          <p:cNvPr id="4" name="Tableau 3">
            <a:extLst>
              <a:ext uri="{FF2B5EF4-FFF2-40B4-BE49-F238E27FC236}">
                <a16:creationId xmlns:a16="http://schemas.microsoft.com/office/drawing/2014/main" id="{621158C1-BE76-9912-37C0-12A9EFD4E79B}"/>
              </a:ext>
            </a:extLst>
          </p:cNvPr>
          <p:cNvGraphicFramePr>
            <a:graphicFrameLocks noGrp="1"/>
          </p:cNvGraphicFramePr>
          <p:nvPr>
            <p:extLst>
              <p:ext uri="{D42A27DB-BD31-4B8C-83A1-F6EECF244321}">
                <p14:modId xmlns:p14="http://schemas.microsoft.com/office/powerpoint/2010/main" val="316090672"/>
              </p:ext>
            </p:extLst>
          </p:nvPr>
        </p:nvGraphicFramePr>
        <p:xfrm>
          <a:off x="457200" y="2204748"/>
          <a:ext cx="7556500" cy="2236370"/>
        </p:xfrm>
        <a:graphic>
          <a:graphicData uri="http://schemas.openxmlformats.org/drawingml/2006/table">
            <a:tbl>
              <a:tblPr firstRow="1" firstCol="1" bandRow="1">
                <a:tableStyleId>{22838BEF-8BB2-4498-84A7-C5851F593DF1}</a:tableStyleId>
              </a:tblPr>
              <a:tblGrid>
                <a:gridCol w="1882667">
                  <a:extLst>
                    <a:ext uri="{9D8B030D-6E8A-4147-A177-3AD203B41FA5}">
                      <a16:colId xmlns:a16="http://schemas.microsoft.com/office/drawing/2014/main" val="2841191018"/>
                    </a:ext>
                  </a:extLst>
                </a:gridCol>
                <a:gridCol w="4608874">
                  <a:extLst>
                    <a:ext uri="{9D8B030D-6E8A-4147-A177-3AD203B41FA5}">
                      <a16:colId xmlns:a16="http://schemas.microsoft.com/office/drawing/2014/main" val="353503604"/>
                    </a:ext>
                  </a:extLst>
                </a:gridCol>
                <a:gridCol w="659143">
                  <a:extLst>
                    <a:ext uri="{9D8B030D-6E8A-4147-A177-3AD203B41FA5}">
                      <a16:colId xmlns:a16="http://schemas.microsoft.com/office/drawing/2014/main" val="3656774431"/>
                    </a:ext>
                  </a:extLst>
                </a:gridCol>
                <a:gridCol w="405816">
                  <a:extLst>
                    <a:ext uri="{9D8B030D-6E8A-4147-A177-3AD203B41FA5}">
                      <a16:colId xmlns:a16="http://schemas.microsoft.com/office/drawing/2014/main" val="287879144"/>
                    </a:ext>
                  </a:extLst>
                </a:gridCol>
              </a:tblGrid>
              <a:tr h="299247">
                <a:tc rowSpan="4">
                  <a:txBody>
                    <a:bodyPr/>
                    <a:lstStyle/>
                    <a:p>
                      <a:pPr>
                        <a:lnSpc>
                          <a:spcPct val="125000"/>
                        </a:lnSpc>
                      </a:pPr>
                      <a:r>
                        <a:rPr lang="fr-BE" sz="900" dirty="0">
                          <a:effectLst/>
                        </a:rPr>
                        <a:t>Qualité de vie de l’</a:t>
                      </a:r>
                      <a:r>
                        <a:rPr lang="fr-BE" sz="900">
                          <a:effectLst/>
                        </a:rPr>
                        <a:t>étudiant.e</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6847" marR="36847" marT="0" marB="0">
                    <a:noFill/>
                  </a:tcPr>
                </a:tc>
                <a:tc>
                  <a:txBody>
                    <a:bodyPr/>
                    <a:lstStyle/>
                    <a:p>
                      <a:pPr>
                        <a:lnSpc>
                          <a:spcPct val="125000"/>
                        </a:lnSpc>
                      </a:pPr>
                      <a:r>
                        <a:rPr lang="fr-BE" sz="900" b="0" kern="1200" dirty="0">
                          <a:solidFill>
                            <a:schemeClr val="dk1"/>
                          </a:solidFill>
                          <a:effectLst/>
                          <a:latin typeface="+mn-lt"/>
                          <a:ea typeface="+mn-ea"/>
                          <a:cs typeface="+mn-cs"/>
                        </a:rPr>
                        <a:t>Stimuler et soutenir des initiatives innovantes permettant la qualité de l’enseignement et la qualité de vie du personnel et des </a:t>
                      </a:r>
                      <a:r>
                        <a:rPr lang="fr-BE" sz="900" b="0" kern="1200" dirty="0" err="1">
                          <a:solidFill>
                            <a:schemeClr val="dk1"/>
                          </a:solidFill>
                          <a:effectLst/>
                          <a:latin typeface="+mn-lt"/>
                          <a:ea typeface="+mn-ea"/>
                          <a:cs typeface="+mn-cs"/>
                        </a:rPr>
                        <a:t>étudiant.e.s</a:t>
                      </a:r>
                      <a:endParaRPr lang="fr-BE" sz="900" b="0" kern="1200" dirty="0">
                        <a:solidFill>
                          <a:schemeClr val="dk1"/>
                        </a:solidFill>
                        <a:effectLst/>
                        <a:latin typeface="+mn-lt"/>
                        <a:ea typeface="+mn-ea"/>
                        <a:cs typeface="+mn-cs"/>
                      </a:endParaRPr>
                    </a:p>
                    <a:p>
                      <a:pPr>
                        <a:lnSpc>
                          <a:spcPct val="125000"/>
                        </a:lnSpc>
                      </a:pPr>
                      <a:endParaRPr lang="fr-BE" sz="900" b="0" kern="1200" dirty="0">
                        <a:solidFill>
                          <a:schemeClr val="dk1"/>
                        </a:solidFill>
                        <a:effectLst/>
                        <a:latin typeface="+mn-lt"/>
                        <a:ea typeface="+mn-ea"/>
                        <a:cs typeface="+mn-cs"/>
                      </a:endParaRPr>
                    </a:p>
                  </a:txBody>
                  <a:tcPr marL="36847" marR="36847" marT="0" marB="0">
                    <a:noFill/>
                  </a:tcPr>
                </a:tc>
                <a:tc>
                  <a:txBody>
                    <a:bodyPr/>
                    <a:lstStyle/>
                    <a:p>
                      <a:pPr marL="0" algn="l" defTabSz="457200" rtl="0" eaLnBrk="1" latinLnBrk="0" hangingPunct="1">
                        <a:lnSpc>
                          <a:spcPct val="125000"/>
                        </a:lnSpc>
                      </a:pPr>
                      <a:r>
                        <a:rPr lang="fr-BE" sz="900" b="0" kern="1200" dirty="0">
                          <a:solidFill>
                            <a:schemeClr val="dk1"/>
                          </a:solidFill>
                          <a:effectLst/>
                          <a:latin typeface="+mn-lt"/>
                          <a:ea typeface="+mn-ea"/>
                          <a:cs typeface="+mn-cs"/>
                        </a:rPr>
                        <a:t>AA</a:t>
                      </a:r>
                    </a:p>
                  </a:txBody>
                  <a:tcPr marL="36847" marR="36847" marT="0" marB="0">
                    <a:noFill/>
                  </a:tcPr>
                </a:tc>
                <a:tc>
                  <a:txBody>
                    <a:bodyPr/>
                    <a:lstStyle/>
                    <a:p>
                      <a:pPr>
                        <a:lnSpc>
                          <a:spcPct val="125000"/>
                        </a:lnSpc>
                      </a:pPr>
                      <a:endParaRPr lang="fr-BE" sz="1000" b="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6847" marR="36847" marT="0" marB="0">
                    <a:noFill/>
                  </a:tcPr>
                </a:tc>
                <a:extLst>
                  <a:ext uri="{0D108BD9-81ED-4DB2-BD59-A6C34878D82A}">
                    <a16:rowId xmlns:a16="http://schemas.microsoft.com/office/drawing/2014/main" val="3252153110"/>
                  </a:ext>
                </a:extLst>
              </a:tr>
              <a:tr h="196894">
                <a:tc vMerge="1">
                  <a:txBody>
                    <a:bodyPr/>
                    <a:lstStyle/>
                    <a:p>
                      <a:endParaRPr lang="fr-BE"/>
                    </a:p>
                  </a:txBody>
                  <a:tcPr/>
                </a:tc>
                <a:tc>
                  <a:txBody>
                    <a:bodyPr/>
                    <a:lstStyle/>
                    <a:p>
                      <a:pPr>
                        <a:lnSpc>
                          <a:spcPct val="125000"/>
                        </a:lnSpc>
                      </a:pPr>
                      <a:r>
                        <a:rPr lang="fr-BE" sz="900" b="0" kern="1200" dirty="0">
                          <a:solidFill>
                            <a:schemeClr val="dk1"/>
                          </a:solidFill>
                          <a:effectLst/>
                          <a:latin typeface="+mn-lt"/>
                          <a:ea typeface="+mn-ea"/>
                          <a:cs typeface="+mn-cs"/>
                        </a:rPr>
                        <a:t>Mettre en place un baromètre de la qualité de vie étudiante</a:t>
                      </a:r>
                    </a:p>
                    <a:p>
                      <a:pPr>
                        <a:lnSpc>
                          <a:spcPct val="125000"/>
                        </a:lnSpc>
                      </a:pPr>
                      <a:endParaRPr lang="fr-BE" sz="900" b="0" kern="1200" dirty="0">
                        <a:solidFill>
                          <a:schemeClr val="dk1"/>
                        </a:solidFill>
                        <a:effectLst/>
                        <a:latin typeface="+mn-lt"/>
                        <a:ea typeface="+mn-ea"/>
                        <a:cs typeface="+mn-cs"/>
                      </a:endParaRPr>
                    </a:p>
                  </a:txBody>
                  <a:tcPr marL="36847" marR="36847" marT="0" marB="0">
                    <a:noFill/>
                  </a:tcPr>
                </a:tc>
                <a:tc>
                  <a:txBody>
                    <a:bodyPr/>
                    <a:lstStyle/>
                    <a:p>
                      <a:pPr marL="0" algn="l" defTabSz="457200" rtl="0" eaLnBrk="1" latinLnBrk="0" hangingPunct="1">
                        <a:lnSpc>
                          <a:spcPct val="125000"/>
                        </a:lnSpc>
                      </a:pPr>
                      <a:r>
                        <a:rPr lang="fr-BE" sz="900" b="0" kern="1200" dirty="0">
                          <a:solidFill>
                            <a:schemeClr val="dk1"/>
                          </a:solidFill>
                          <a:effectLst/>
                          <a:latin typeface="+mn-lt"/>
                          <a:ea typeface="+mn-ea"/>
                          <a:cs typeface="+mn-cs"/>
                        </a:rPr>
                        <a:t>AA</a:t>
                      </a:r>
                    </a:p>
                  </a:txBody>
                  <a:tcPr marL="36847" marR="36847" marT="0" marB="0">
                    <a:no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6847" marR="36847" marT="0" marB="0">
                    <a:noFill/>
                  </a:tcPr>
                </a:tc>
                <a:extLst>
                  <a:ext uri="{0D108BD9-81ED-4DB2-BD59-A6C34878D82A}">
                    <a16:rowId xmlns:a16="http://schemas.microsoft.com/office/drawing/2014/main" val="3342060271"/>
                  </a:ext>
                </a:extLst>
              </a:tr>
              <a:tr h="299247">
                <a:tc vMerge="1">
                  <a:txBody>
                    <a:bodyPr/>
                    <a:lstStyle/>
                    <a:p>
                      <a:endParaRPr lang="fr-BE"/>
                    </a:p>
                  </a:txBody>
                  <a:tcPr/>
                </a:tc>
                <a:tc>
                  <a:txBody>
                    <a:bodyPr/>
                    <a:lstStyle/>
                    <a:p>
                      <a:pPr>
                        <a:lnSpc>
                          <a:spcPct val="125000"/>
                        </a:lnSpc>
                      </a:pPr>
                      <a:r>
                        <a:rPr lang="fr-BE" sz="900" b="0" kern="1200" dirty="0">
                          <a:solidFill>
                            <a:schemeClr val="dk1"/>
                          </a:solidFill>
                          <a:effectLst/>
                          <a:latin typeface="+mn-lt"/>
                          <a:ea typeface="+mn-ea"/>
                          <a:cs typeface="+mn-cs"/>
                        </a:rPr>
                        <a:t>Créer un statut d’étudiant engagé, pour valoriser l’investissement dans la vie de l’institution</a:t>
                      </a:r>
                    </a:p>
                    <a:p>
                      <a:pPr>
                        <a:lnSpc>
                          <a:spcPct val="125000"/>
                        </a:lnSpc>
                      </a:pPr>
                      <a:r>
                        <a:rPr lang="fr-BE" sz="900" b="0" kern="1200" dirty="0">
                          <a:solidFill>
                            <a:schemeClr val="dk1"/>
                          </a:solidFill>
                          <a:effectLst/>
                          <a:latin typeface="+mn-lt"/>
                          <a:ea typeface="+mn-ea"/>
                          <a:cs typeface="+mn-cs"/>
                        </a:rPr>
                        <a:t> </a:t>
                      </a:r>
                    </a:p>
                  </a:txBody>
                  <a:tcPr marL="36847" marR="36847"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b="0" kern="1200" dirty="0">
                          <a:solidFill>
                            <a:schemeClr val="dk1"/>
                          </a:solidFill>
                          <a:effectLst/>
                          <a:latin typeface="+mn-lt"/>
                          <a:ea typeface="+mn-ea"/>
                          <a:cs typeface="+mn-cs"/>
                        </a:rPr>
                        <a:t>Affaires étudiantes</a:t>
                      </a:r>
                    </a:p>
                  </a:txBody>
                  <a:tcPr marL="36847" marR="36847"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6847" marR="36847" marT="0" marB="0">
                    <a:noFill/>
                  </a:tcPr>
                </a:tc>
                <a:extLst>
                  <a:ext uri="{0D108BD9-81ED-4DB2-BD59-A6C34878D82A}">
                    <a16:rowId xmlns:a16="http://schemas.microsoft.com/office/drawing/2014/main" val="801964075"/>
                  </a:ext>
                </a:extLst>
              </a:tr>
              <a:tr h="401601">
                <a:tc vMerge="1">
                  <a:txBody>
                    <a:bodyPr/>
                    <a:lstStyle/>
                    <a:p>
                      <a:endParaRPr lang="fr-BE"/>
                    </a:p>
                  </a:txBody>
                  <a:tcPr/>
                </a:tc>
                <a:tc>
                  <a:txBody>
                    <a:bodyPr/>
                    <a:lstStyle/>
                    <a:p>
                      <a:pPr>
                        <a:lnSpc>
                          <a:spcPct val="125000"/>
                        </a:lnSpc>
                      </a:pPr>
                      <a:r>
                        <a:rPr lang="fr-BE" sz="900" b="0" kern="1200" dirty="0">
                          <a:solidFill>
                            <a:schemeClr val="dk1"/>
                          </a:solidFill>
                          <a:effectLst/>
                          <a:latin typeface="+mn-lt"/>
                          <a:ea typeface="+mn-ea"/>
                          <a:cs typeface="+mn-cs"/>
                        </a:rPr>
                        <a:t>Renforcer la communication envers les </a:t>
                      </a:r>
                      <a:r>
                        <a:rPr lang="fr-BE" sz="900" b="0" kern="1200" dirty="0" err="1">
                          <a:solidFill>
                            <a:schemeClr val="dk1"/>
                          </a:solidFill>
                          <a:effectLst/>
                          <a:latin typeface="+mn-lt"/>
                          <a:ea typeface="+mn-ea"/>
                          <a:cs typeface="+mn-cs"/>
                        </a:rPr>
                        <a:t>étudiant.e.s</a:t>
                      </a:r>
                      <a:r>
                        <a:rPr lang="fr-BE" sz="900" b="0" kern="1200" dirty="0">
                          <a:solidFill>
                            <a:schemeClr val="dk1"/>
                          </a:solidFill>
                          <a:effectLst/>
                          <a:latin typeface="+mn-lt"/>
                          <a:ea typeface="+mn-ea"/>
                          <a:cs typeface="+mn-cs"/>
                        </a:rPr>
                        <a:t>, notamment quant aux aides existantes et aux procédures administratives pour y avoir accès</a:t>
                      </a:r>
                    </a:p>
                  </a:txBody>
                  <a:tcPr marL="36847" marR="36847" marT="0" marB="0">
                    <a:noFill/>
                  </a:tcPr>
                </a:tc>
                <a:tc>
                  <a:txBody>
                    <a:bodyPr/>
                    <a:lstStyle/>
                    <a:p>
                      <a:pPr marL="0" algn="l" defTabSz="457200" rtl="0" eaLnBrk="1" latinLnBrk="0" hangingPunct="1">
                        <a:lnSpc>
                          <a:spcPct val="125000"/>
                        </a:lnSpc>
                      </a:pPr>
                      <a:r>
                        <a:rPr lang="fr-BE" sz="900" b="0" kern="1200" dirty="0">
                          <a:solidFill>
                            <a:schemeClr val="dk1"/>
                          </a:solidFill>
                          <a:effectLst/>
                          <a:latin typeface="+mn-lt"/>
                          <a:ea typeface="+mn-ea"/>
                          <a:cs typeface="+mn-cs"/>
                        </a:rPr>
                        <a:t>Affaires étudiantes</a:t>
                      </a:r>
                    </a:p>
                  </a:txBody>
                  <a:tcPr marL="36847" marR="36847" marT="0" marB="0">
                    <a:noFill/>
                  </a:tcPr>
                </a:tc>
                <a:tc>
                  <a:txBody>
                    <a:bodyPr/>
                    <a:lstStyle/>
                    <a:p>
                      <a:pP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36847" marR="36847" marT="0" marB="0">
                    <a:noFill/>
                  </a:tcPr>
                </a:tc>
                <a:extLst>
                  <a:ext uri="{0D108BD9-81ED-4DB2-BD59-A6C34878D82A}">
                    <a16:rowId xmlns:a16="http://schemas.microsoft.com/office/drawing/2014/main" val="3854349988"/>
                  </a:ext>
                </a:extLst>
              </a:tr>
              <a:tr h="401601">
                <a:tc>
                  <a:txBody>
                    <a:bodyPr/>
                    <a:lstStyle/>
                    <a:p>
                      <a:pPr>
                        <a:lnSpc>
                          <a:spcPct val="125000"/>
                        </a:lnSpc>
                      </a:pPr>
                      <a:r>
                        <a:rPr lang="fr-BE" sz="900" dirty="0">
                          <a:effectLst/>
                        </a:rPr>
                        <a:t>Evolution des espaces pour mieux correspondre aux besoins actuels des </a:t>
                      </a:r>
                      <a:r>
                        <a:rPr lang="fr-BE" sz="900" dirty="0" err="1">
                          <a:effectLst/>
                        </a:rPr>
                        <a:t>étudiant.e.s</a:t>
                      </a:r>
                      <a:r>
                        <a:rPr lang="fr-BE" sz="900" dirty="0">
                          <a:effectLst/>
                        </a:rPr>
                        <a:t> </a:t>
                      </a:r>
                    </a:p>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noFill/>
                  </a:tcPr>
                </a:tc>
                <a:tc>
                  <a:txBody>
                    <a:bodyPr/>
                    <a:lstStyle/>
                    <a:p>
                      <a:pPr>
                        <a:lnSpc>
                          <a:spcPct val="125000"/>
                        </a:lnSpc>
                      </a:pPr>
                      <a:r>
                        <a:rPr lang="fr-BE" sz="900" b="0" kern="1200" dirty="0">
                          <a:solidFill>
                            <a:schemeClr val="dk1"/>
                          </a:solidFill>
                          <a:effectLst/>
                          <a:latin typeface="+mn-lt"/>
                          <a:ea typeface="+mn-ea"/>
                          <a:cs typeface="+mn-cs"/>
                        </a:rPr>
                        <a:t>Poursuivre la logique de « </a:t>
                      </a:r>
                      <a:r>
                        <a:rPr lang="fr-BE" sz="900" b="0" kern="1200" dirty="0" err="1">
                          <a:solidFill>
                            <a:schemeClr val="dk1"/>
                          </a:solidFill>
                          <a:effectLst/>
                          <a:latin typeface="+mn-lt"/>
                          <a:ea typeface="+mn-ea"/>
                          <a:cs typeface="+mn-cs"/>
                        </a:rPr>
                        <a:t>learning</a:t>
                      </a:r>
                      <a:r>
                        <a:rPr lang="fr-BE" sz="900" b="0" kern="1200" dirty="0">
                          <a:solidFill>
                            <a:schemeClr val="dk1"/>
                          </a:solidFill>
                          <a:effectLst/>
                          <a:latin typeface="+mn-lt"/>
                          <a:ea typeface="+mn-ea"/>
                          <a:cs typeface="+mn-cs"/>
                        </a:rPr>
                        <a:t> centres » et d’espaces d’apprentissage informels dans les développements et rénovations futurs</a:t>
                      </a:r>
                    </a:p>
                  </a:txBody>
                  <a:tcPr marL="42122" marR="42122" marT="0" marB="0">
                    <a:noFill/>
                  </a:tcPr>
                </a:tc>
                <a:tc>
                  <a:txBody>
                    <a:bodyPr/>
                    <a:lstStyle/>
                    <a:p>
                      <a:pPr marL="0" algn="l" defTabSz="457200" rtl="0" eaLnBrk="1" latinLnBrk="0" hangingPunct="1">
                        <a:lnSpc>
                          <a:spcPct val="125000"/>
                        </a:lnSpc>
                      </a:pPr>
                      <a:r>
                        <a:rPr lang="fr-BE" sz="900" b="0" kern="1200" dirty="0">
                          <a:solidFill>
                            <a:schemeClr val="dk1"/>
                          </a:solidFill>
                          <a:effectLst/>
                          <a:latin typeface="+mn-lt"/>
                          <a:ea typeface="+mn-ea"/>
                          <a:cs typeface="+mn-cs"/>
                        </a:rPr>
                        <a:t>AA</a:t>
                      </a:r>
                    </a:p>
                  </a:txBody>
                  <a:tcPr marL="42122" marR="42122"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noFill/>
                  </a:tcPr>
                </a:tc>
                <a:extLst>
                  <a:ext uri="{0D108BD9-81ED-4DB2-BD59-A6C34878D82A}">
                    <a16:rowId xmlns:a16="http://schemas.microsoft.com/office/drawing/2014/main" val="4261338878"/>
                  </a:ext>
                </a:extLst>
              </a:tr>
            </a:tbl>
          </a:graphicData>
        </a:graphic>
      </p:graphicFrame>
      <p:pic>
        <p:nvPicPr>
          <p:cNvPr id="9" name="Image 8">
            <a:extLst>
              <a:ext uri="{FF2B5EF4-FFF2-40B4-BE49-F238E27FC236}">
                <a16:creationId xmlns:a16="http://schemas.microsoft.com/office/drawing/2014/main" id="{DBBCCF4F-53A3-11E7-5AA7-B01635F66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408" y="1387282"/>
            <a:ext cx="225880" cy="117850"/>
          </a:xfrm>
          <a:prstGeom prst="rect">
            <a:avLst/>
          </a:prstGeom>
        </p:spPr>
      </p:pic>
      <p:pic>
        <p:nvPicPr>
          <p:cNvPr id="10" name="Image 9">
            <a:extLst>
              <a:ext uri="{FF2B5EF4-FFF2-40B4-BE49-F238E27FC236}">
                <a16:creationId xmlns:a16="http://schemas.microsoft.com/office/drawing/2014/main" id="{CFD2D9F8-5DEF-DDC3-86DD-7143ADE7A34B}"/>
              </a:ext>
            </a:extLst>
          </p:cNvPr>
          <p:cNvPicPr>
            <a:picLocks noChangeAspect="1"/>
          </p:cNvPicPr>
          <p:nvPr/>
        </p:nvPicPr>
        <p:blipFill>
          <a:blip r:embed="rId4"/>
          <a:stretch>
            <a:fillRect/>
          </a:stretch>
        </p:blipFill>
        <p:spPr>
          <a:xfrm>
            <a:off x="7659408" y="2394559"/>
            <a:ext cx="233363" cy="107671"/>
          </a:xfrm>
          <a:prstGeom prst="rect">
            <a:avLst/>
          </a:prstGeom>
        </p:spPr>
      </p:pic>
      <p:pic>
        <p:nvPicPr>
          <p:cNvPr id="11" name="Image 10">
            <a:extLst>
              <a:ext uri="{FF2B5EF4-FFF2-40B4-BE49-F238E27FC236}">
                <a16:creationId xmlns:a16="http://schemas.microsoft.com/office/drawing/2014/main" id="{E3E33B74-A4A5-4FB1-62BB-F29C7AC7533C}"/>
              </a:ext>
            </a:extLst>
          </p:cNvPr>
          <p:cNvPicPr>
            <a:picLocks noChangeAspect="1"/>
          </p:cNvPicPr>
          <p:nvPr/>
        </p:nvPicPr>
        <p:blipFill>
          <a:blip r:embed="rId4"/>
          <a:stretch>
            <a:fillRect/>
          </a:stretch>
        </p:blipFill>
        <p:spPr>
          <a:xfrm>
            <a:off x="7659408" y="2792497"/>
            <a:ext cx="233363" cy="107671"/>
          </a:xfrm>
          <a:prstGeom prst="rect">
            <a:avLst/>
          </a:prstGeom>
        </p:spPr>
      </p:pic>
      <p:pic>
        <p:nvPicPr>
          <p:cNvPr id="13" name="Image 12">
            <a:extLst>
              <a:ext uri="{FF2B5EF4-FFF2-40B4-BE49-F238E27FC236}">
                <a16:creationId xmlns:a16="http://schemas.microsoft.com/office/drawing/2014/main" id="{CFDE91D9-4FEF-4CA9-A454-B8E9A6EAA6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0131" y="3548312"/>
            <a:ext cx="232640" cy="119354"/>
          </a:xfrm>
          <a:prstGeom prst="rect">
            <a:avLst/>
          </a:prstGeom>
        </p:spPr>
      </p:pic>
      <p:pic>
        <p:nvPicPr>
          <p:cNvPr id="15" name="Image 14">
            <a:extLst>
              <a:ext uri="{FF2B5EF4-FFF2-40B4-BE49-F238E27FC236}">
                <a16:creationId xmlns:a16="http://schemas.microsoft.com/office/drawing/2014/main" id="{653D5CC5-3C28-7126-4633-6D8AF94CEC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0131" y="3905289"/>
            <a:ext cx="232640" cy="119354"/>
          </a:xfrm>
          <a:prstGeom prst="rect">
            <a:avLst/>
          </a:prstGeom>
        </p:spPr>
      </p:pic>
      <p:pic>
        <p:nvPicPr>
          <p:cNvPr id="6" name="Image 5">
            <a:extLst>
              <a:ext uri="{FF2B5EF4-FFF2-40B4-BE49-F238E27FC236}">
                <a16:creationId xmlns:a16="http://schemas.microsoft.com/office/drawing/2014/main" id="{804AF96F-D057-FC6C-427E-5DCC942BBA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9408" y="3129858"/>
            <a:ext cx="225880" cy="121154"/>
          </a:xfrm>
          <a:prstGeom prst="rect">
            <a:avLst/>
          </a:prstGeom>
        </p:spPr>
      </p:pic>
    </p:spTree>
    <p:extLst>
      <p:ext uri="{BB962C8B-B14F-4D97-AF65-F5344CB8AC3E}">
        <p14:creationId xmlns:p14="http://schemas.microsoft.com/office/powerpoint/2010/main" val="289852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AB502A0-4382-4955-AAF3-69FD8F2E01DF}" type="slidenum">
              <a:rPr lang="fr-BE" smtClean="0"/>
              <a:t>8</a:t>
            </a:fld>
            <a:endParaRPr lang="fr-BE" dirty="0"/>
          </a:p>
        </p:txBody>
      </p:sp>
      <p:sp>
        <p:nvSpPr>
          <p:cNvPr id="12" name="ZoneTexte 11"/>
          <p:cNvSpPr txBox="1"/>
          <p:nvPr/>
        </p:nvSpPr>
        <p:spPr>
          <a:xfrm>
            <a:off x="397697" y="183476"/>
            <a:ext cx="7153246" cy="538609"/>
          </a:xfrm>
          <a:prstGeom prst="rect">
            <a:avLst/>
          </a:prstGeom>
          <a:noFill/>
        </p:spPr>
        <p:txBody>
          <a:bodyPr wrap="square" rtlCol="0">
            <a:spAutoFit/>
          </a:bodyPr>
          <a:lstStyle/>
          <a:p>
            <a:pPr algn="ctr"/>
            <a:r>
              <a:rPr lang="fr-BE" sz="2900" dirty="0">
                <a:solidFill>
                  <a:srgbClr val="5FA4B0"/>
                </a:solidFill>
                <a:latin typeface="+mj-lt"/>
                <a:ea typeface="+mj-ea"/>
                <a:cs typeface="+mj-cs"/>
              </a:rPr>
              <a:t>5. Transition environnementale</a:t>
            </a:r>
          </a:p>
        </p:txBody>
      </p:sp>
      <p:graphicFrame>
        <p:nvGraphicFramePr>
          <p:cNvPr id="2" name="Tableau 1">
            <a:extLst>
              <a:ext uri="{FF2B5EF4-FFF2-40B4-BE49-F238E27FC236}">
                <a16:creationId xmlns:a16="http://schemas.microsoft.com/office/drawing/2014/main" id="{DED9461A-E2DC-F284-E1EE-6BEF84FCBFE5}"/>
              </a:ext>
            </a:extLst>
          </p:cNvPr>
          <p:cNvGraphicFramePr>
            <a:graphicFrameLocks noGrp="1"/>
          </p:cNvGraphicFramePr>
          <p:nvPr>
            <p:extLst>
              <p:ext uri="{D42A27DB-BD31-4B8C-83A1-F6EECF244321}">
                <p14:modId xmlns:p14="http://schemas.microsoft.com/office/powerpoint/2010/main" val="2594551358"/>
              </p:ext>
            </p:extLst>
          </p:nvPr>
        </p:nvGraphicFramePr>
        <p:xfrm>
          <a:off x="423097" y="1257648"/>
          <a:ext cx="7482653" cy="2411224"/>
        </p:xfrm>
        <a:graphic>
          <a:graphicData uri="http://schemas.openxmlformats.org/drawingml/2006/table">
            <a:tbl>
              <a:tblPr firstRow="1" firstCol="1" bandRow="1">
                <a:tableStyleId>{22838BEF-8BB2-4498-84A7-C5851F593DF1}</a:tableStyleId>
              </a:tblPr>
              <a:tblGrid>
                <a:gridCol w="1680690">
                  <a:extLst>
                    <a:ext uri="{9D8B030D-6E8A-4147-A177-3AD203B41FA5}">
                      <a16:colId xmlns:a16="http://schemas.microsoft.com/office/drawing/2014/main" val="3765119451"/>
                    </a:ext>
                  </a:extLst>
                </a:gridCol>
                <a:gridCol w="4424181">
                  <a:extLst>
                    <a:ext uri="{9D8B030D-6E8A-4147-A177-3AD203B41FA5}">
                      <a16:colId xmlns:a16="http://schemas.microsoft.com/office/drawing/2014/main" val="3436726932"/>
                    </a:ext>
                  </a:extLst>
                </a:gridCol>
                <a:gridCol w="919300">
                  <a:extLst>
                    <a:ext uri="{9D8B030D-6E8A-4147-A177-3AD203B41FA5}">
                      <a16:colId xmlns:a16="http://schemas.microsoft.com/office/drawing/2014/main" val="3011754131"/>
                    </a:ext>
                  </a:extLst>
                </a:gridCol>
                <a:gridCol w="458482">
                  <a:extLst>
                    <a:ext uri="{9D8B030D-6E8A-4147-A177-3AD203B41FA5}">
                      <a16:colId xmlns:a16="http://schemas.microsoft.com/office/drawing/2014/main" val="2288135854"/>
                    </a:ext>
                  </a:extLst>
                </a:gridCol>
              </a:tblGrid>
              <a:tr h="315004">
                <a:tc>
                  <a:txBody>
                    <a:bodyPr/>
                    <a:lstStyle/>
                    <a:p>
                      <a:pPr algn="l">
                        <a:lnSpc>
                          <a:spcPct val="125000"/>
                        </a:lnSpc>
                      </a:pPr>
                      <a:r>
                        <a:rPr lang="fr-BE" sz="1000" dirty="0">
                          <a:effectLst/>
                        </a:rPr>
                        <a:t>Axe</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l">
                        <a:lnSpc>
                          <a:spcPct val="125000"/>
                        </a:lnSpc>
                      </a:pPr>
                      <a:r>
                        <a:rPr lang="fr-BE" sz="1000" dirty="0">
                          <a:effectLst/>
                        </a:rPr>
                        <a:t>Action</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l">
                        <a:lnSpc>
                          <a:spcPct val="125000"/>
                        </a:lnSpc>
                      </a:pPr>
                      <a:r>
                        <a:rPr lang="fr-BE" sz="1000" dirty="0">
                          <a:effectLst/>
                          <a:latin typeface="Source Sans Pro" panose="020B0503030403020204" pitchFamily="34" charset="0"/>
                          <a:ea typeface="Source Sans Pro" panose="020B0503030403020204" pitchFamily="34" charset="0"/>
                          <a:cs typeface="Source Sans Pro" panose="020B0503030403020204" pitchFamily="34" charset="0"/>
                        </a:rPr>
                        <a:t>Pilote</a:t>
                      </a:r>
                    </a:p>
                  </a:txBody>
                  <a:tcPr marL="68580" marR="68580" marT="0" marB="0">
                    <a:noFill/>
                  </a:tcPr>
                </a:tc>
                <a:tc>
                  <a:txBody>
                    <a:bodyPr/>
                    <a:lstStyle/>
                    <a:p>
                      <a:pPr algn="l">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extLst>
                  <a:ext uri="{0D108BD9-81ED-4DB2-BD59-A6C34878D82A}">
                    <a16:rowId xmlns:a16="http://schemas.microsoft.com/office/drawing/2014/main" val="823023743"/>
                  </a:ext>
                </a:extLst>
              </a:tr>
              <a:tr h="273770">
                <a:tc rowSpan="6">
                  <a:txBody>
                    <a:bodyPr/>
                    <a:lstStyle/>
                    <a:p>
                      <a:pPr>
                        <a:lnSpc>
                          <a:spcPct val="125000"/>
                        </a:lnSpc>
                      </a:pPr>
                      <a:r>
                        <a:rPr lang="fr-BE" sz="900" dirty="0">
                          <a:effectLst/>
                        </a:rPr>
                        <a:t>Transition environnementale et sociale</a:t>
                      </a:r>
                    </a:p>
                    <a:p>
                      <a:pPr>
                        <a:lnSpc>
                          <a:spcPct val="125000"/>
                        </a:lnSpc>
                      </a:pPr>
                      <a:r>
                        <a:rPr lang="fr-BE" sz="900" dirty="0">
                          <a:effectLst/>
                        </a:rPr>
                        <a:t> </a:t>
                      </a: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noFill/>
                  </a:tcPr>
                </a:tc>
                <a:tc>
                  <a:txBody>
                    <a:bodyPr/>
                    <a:lstStyle/>
                    <a:p>
                      <a:pPr>
                        <a:lnSpc>
                          <a:spcPct val="125000"/>
                        </a:lnSpc>
                      </a:pPr>
                      <a:r>
                        <a:rPr lang="fr-BE" sz="900" kern="1200" dirty="0">
                          <a:solidFill>
                            <a:schemeClr val="dk1"/>
                          </a:solidFill>
                          <a:effectLst/>
                          <a:latin typeface="+mn-lt"/>
                          <a:ea typeface="+mn-ea"/>
                          <a:cs typeface="+mn-cs"/>
                        </a:rPr>
                        <a:t>Former les </a:t>
                      </a:r>
                      <a:r>
                        <a:rPr lang="fr-BE" sz="900" kern="1200" dirty="0" err="1">
                          <a:solidFill>
                            <a:schemeClr val="dk1"/>
                          </a:solidFill>
                          <a:effectLst/>
                          <a:latin typeface="+mn-lt"/>
                          <a:ea typeface="+mn-ea"/>
                          <a:cs typeface="+mn-cs"/>
                        </a:rPr>
                        <a:t>étudiant.e.s</a:t>
                      </a:r>
                      <a:r>
                        <a:rPr lang="fr-BE" sz="900" kern="1200" dirty="0">
                          <a:solidFill>
                            <a:schemeClr val="dk1"/>
                          </a:solidFill>
                          <a:effectLst/>
                          <a:latin typeface="+mn-lt"/>
                          <a:ea typeface="+mn-ea"/>
                          <a:cs typeface="+mn-cs"/>
                        </a:rPr>
                        <a:t> ULiège à la durabilité, via un cours facultatif puis obligatoire</a:t>
                      </a:r>
                    </a:p>
                  </a:txBody>
                  <a:tcPr marL="42122" marR="42122" marT="0" marB="0">
                    <a:solidFill>
                      <a:schemeClr val="bg1"/>
                    </a:solid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CIDD</a:t>
                      </a:r>
                    </a:p>
                  </a:txBody>
                  <a:tcPr marL="42122" marR="42122"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solidFill>
                      <a:schemeClr val="bg1"/>
                    </a:solidFill>
                  </a:tcPr>
                </a:tc>
                <a:extLst>
                  <a:ext uri="{0D108BD9-81ED-4DB2-BD59-A6C34878D82A}">
                    <a16:rowId xmlns:a16="http://schemas.microsoft.com/office/drawing/2014/main" val="4082147315"/>
                  </a:ext>
                </a:extLst>
              </a:tr>
              <a:tr h="219793">
                <a:tc vMerge="1">
                  <a:txBody>
                    <a:bodyPr/>
                    <a:lstStyle/>
                    <a:p>
                      <a:endParaRPr lang="fr-BE"/>
                    </a:p>
                  </a:txBody>
                  <a:tcPr/>
                </a:tc>
                <a:tc>
                  <a:txBody>
                    <a:bodyPr/>
                    <a:lstStyle/>
                    <a:p>
                      <a:pPr>
                        <a:lnSpc>
                          <a:spcPct val="125000"/>
                        </a:lnSpc>
                      </a:pPr>
                      <a:r>
                        <a:rPr lang="fr-BE" sz="900" kern="1200" dirty="0">
                          <a:solidFill>
                            <a:schemeClr val="dk1"/>
                          </a:solidFill>
                          <a:effectLst/>
                          <a:latin typeface="+mn-lt"/>
                          <a:ea typeface="+mn-ea"/>
                          <a:cs typeface="+mn-cs"/>
                        </a:rPr>
                        <a:t>Dresser un cadastre et une étude comparative des initiatives en matière de développement durable au sein des universités belges</a:t>
                      </a:r>
                    </a:p>
                  </a:txBody>
                  <a:tcPr marL="42122" marR="42122"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CIDD</a:t>
                      </a:r>
                    </a:p>
                    <a:p>
                      <a:pPr marL="0" algn="l" defTabSz="457200" rtl="0" eaLnBrk="1" latinLnBrk="0" hangingPunct="1">
                        <a:lnSpc>
                          <a:spcPct val="125000"/>
                        </a:lnSpc>
                      </a:pPr>
                      <a:endParaRPr lang="fr-BE" sz="900" kern="1200" dirty="0">
                        <a:solidFill>
                          <a:schemeClr val="dk1"/>
                        </a:solidFill>
                        <a:effectLst/>
                        <a:latin typeface="+mn-lt"/>
                        <a:ea typeface="+mn-ea"/>
                        <a:cs typeface="+mn-cs"/>
                      </a:endParaRPr>
                    </a:p>
                  </a:txBody>
                  <a:tcPr marL="42122" marR="42122"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solidFill>
                      <a:schemeClr val="bg1"/>
                    </a:solidFill>
                  </a:tcPr>
                </a:tc>
                <a:extLst>
                  <a:ext uri="{0D108BD9-81ED-4DB2-BD59-A6C34878D82A}">
                    <a16:rowId xmlns:a16="http://schemas.microsoft.com/office/drawing/2014/main" val="2347343415"/>
                  </a:ext>
                </a:extLst>
              </a:tr>
              <a:tr h="264160">
                <a:tc vMerge="1">
                  <a:txBody>
                    <a:bodyPr/>
                    <a:lstStyle/>
                    <a:p>
                      <a:endParaRPr lang="fr-BE"/>
                    </a:p>
                  </a:txBody>
                  <a:tcPr/>
                </a:tc>
                <a:tc>
                  <a:txBody>
                    <a:bodyPr/>
                    <a:lstStyle/>
                    <a:p>
                      <a:pPr>
                        <a:lnSpc>
                          <a:spcPct val="125000"/>
                        </a:lnSpc>
                      </a:pPr>
                      <a:r>
                        <a:rPr lang="fr-BE" sz="900" kern="1200" dirty="0">
                          <a:solidFill>
                            <a:schemeClr val="dk1"/>
                          </a:solidFill>
                          <a:effectLst/>
                          <a:latin typeface="+mn-lt"/>
                          <a:ea typeface="+mn-ea"/>
                          <a:cs typeface="+mn-cs"/>
                        </a:rPr>
                        <a:t>Doter l’ULiège d’un plan d’actions précis en matière de durabilité et de sobriété numérique</a:t>
                      </a:r>
                    </a:p>
                  </a:txBody>
                  <a:tcPr marL="42122" marR="42122"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CIDD</a:t>
                      </a:r>
                    </a:p>
                    <a:p>
                      <a:pPr marL="0" algn="l" defTabSz="457200" rtl="0" eaLnBrk="1" latinLnBrk="0" hangingPunct="1">
                        <a:lnSpc>
                          <a:spcPct val="125000"/>
                        </a:lnSpc>
                      </a:pPr>
                      <a:endParaRPr lang="fr-BE" sz="900" kern="1200" dirty="0">
                        <a:solidFill>
                          <a:schemeClr val="dk1"/>
                        </a:solidFill>
                        <a:effectLst/>
                        <a:latin typeface="+mn-lt"/>
                        <a:ea typeface="+mn-ea"/>
                        <a:cs typeface="+mn-cs"/>
                      </a:endParaRPr>
                    </a:p>
                  </a:txBody>
                  <a:tcPr marL="42122" marR="42122"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solidFill>
                      <a:schemeClr val="bg1"/>
                    </a:solidFill>
                  </a:tcPr>
                </a:tc>
                <a:extLst>
                  <a:ext uri="{0D108BD9-81ED-4DB2-BD59-A6C34878D82A}">
                    <a16:rowId xmlns:a16="http://schemas.microsoft.com/office/drawing/2014/main" val="1552837056"/>
                  </a:ext>
                </a:extLst>
              </a:tr>
              <a:tr h="264160">
                <a:tc vMerge="1">
                  <a:txBody>
                    <a:bodyPr/>
                    <a:lstStyle/>
                    <a:p>
                      <a:endParaRPr lang="fr-BE"/>
                    </a:p>
                  </a:txBody>
                  <a:tcPr/>
                </a:tc>
                <a:tc>
                  <a:txBody>
                    <a:bodyPr/>
                    <a:lstStyle/>
                    <a:p>
                      <a:pPr>
                        <a:lnSpc>
                          <a:spcPct val="125000"/>
                        </a:lnSpc>
                      </a:pPr>
                      <a:r>
                        <a:rPr lang="fr-BE" sz="900" kern="1200" dirty="0">
                          <a:solidFill>
                            <a:schemeClr val="dk1"/>
                          </a:solidFill>
                          <a:effectLst/>
                          <a:latin typeface="+mn-lt"/>
                          <a:ea typeface="+mn-ea"/>
                          <a:cs typeface="+mn-cs"/>
                        </a:rPr>
                        <a:t>Renforcer la communication de bonnes pratiques en matière d’économie d’énergie</a:t>
                      </a:r>
                    </a:p>
                  </a:txBody>
                  <a:tcPr marL="42122" marR="42122" marT="0" marB="0">
                    <a:solidFill>
                      <a:schemeClr val="bg1"/>
                    </a:solid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GT « </a:t>
                      </a:r>
                      <a:r>
                        <a:rPr lang="fr-BE" sz="900" kern="1200" dirty="0" err="1">
                          <a:solidFill>
                            <a:schemeClr val="dk1"/>
                          </a:solidFill>
                          <a:effectLst/>
                          <a:latin typeface="+mn-lt"/>
                          <a:ea typeface="+mn-ea"/>
                          <a:cs typeface="+mn-cs"/>
                        </a:rPr>
                        <a:t>save</a:t>
                      </a:r>
                      <a:r>
                        <a:rPr lang="fr-BE" sz="900" kern="1200" dirty="0">
                          <a:solidFill>
                            <a:schemeClr val="dk1"/>
                          </a:solidFill>
                          <a:effectLst/>
                          <a:latin typeface="+mn-lt"/>
                          <a:ea typeface="+mn-ea"/>
                          <a:cs typeface="+mn-cs"/>
                        </a:rPr>
                        <a:t> </a:t>
                      </a:r>
                      <a:r>
                        <a:rPr lang="fr-BE" sz="900" kern="1200" dirty="0" err="1">
                          <a:solidFill>
                            <a:schemeClr val="dk1"/>
                          </a:solidFill>
                          <a:effectLst/>
                          <a:latin typeface="+mn-lt"/>
                          <a:ea typeface="+mn-ea"/>
                          <a:cs typeface="+mn-cs"/>
                        </a:rPr>
                        <a:t>energy</a:t>
                      </a:r>
                      <a:r>
                        <a:rPr lang="fr-BE" sz="900" kern="1200" dirty="0">
                          <a:solidFill>
                            <a:schemeClr val="dk1"/>
                          </a:solidFill>
                          <a:effectLst/>
                          <a:latin typeface="+mn-lt"/>
                          <a:ea typeface="+mn-ea"/>
                          <a:cs typeface="+mn-cs"/>
                        </a:rPr>
                        <a:t> »</a:t>
                      </a:r>
                    </a:p>
                  </a:txBody>
                  <a:tcPr marL="42122" marR="42122"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solidFill>
                      <a:schemeClr val="bg1"/>
                    </a:solidFill>
                  </a:tcPr>
                </a:tc>
                <a:extLst>
                  <a:ext uri="{0D108BD9-81ED-4DB2-BD59-A6C34878D82A}">
                    <a16:rowId xmlns:a16="http://schemas.microsoft.com/office/drawing/2014/main" val="3897069800"/>
                  </a:ext>
                </a:extLst>
              </a:tr>
              <a:tr h="250613">
                <a:tc vMerge="1">
                  <a:txBody>
                    <a:bodyPr/>
                    <a:lstStyle/>
                    <a:p>
                      <a:endParaRPr lang="fr-BE"/>
                    </a:p>
                  </a:txBody>
                  <a:tcPr/>
                </a:tc>
                <a:tc>
                  <a:txBody>
                    <a:bodyPr/>
                    <a:lstStyle/>
                    <a:p>
                      <a:pPr>
                        <a:lnSpc>
                          <a:spcPct val="125000"/>
                        </a:lnSpc>
                      </a:pPr>
                      <a:r>
                        <a:rPr lang="fr-BE" sz="900" kern="1200" dirty="0">
                          <a:solidFill>
                            <a:schemeClr val="dk1"/>
                          </a:solidFill>
                          <a:effectLst/>
                          <a:latin typeface="+mn-lt"/>
                          <a:ea typeface="+mn-ea"/>
                          <a:cs typeface="+mn-cs"/>
                        </a:rPr>
                        <a:t>Renforcer la communication de bonnes pratiques en matière d’utilisation sobre des outils numérique</a:t>
                      </a:r>
                    </a:p>
                  </a:txBody>
                  <a:tcPr marL="42122" marR="42122" marT="0" marB="0">
                    <a:solidFill>
                      <a:schemeClr val="bg1"/>
                    </a:solid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GT sobriété numérique</a:t>
                      </a:r>
                    </a:p>
                    <a:p>
                      <a:pPr marL="0" algn="l" defTabSz="457200" rtl="0" eaLnBrk="1" latinLnBrk="0" hangingPunct="1">
                        <a:lnSpc>
                          <a:spcPct val="125000"/>
                        </a:lnSpc>
                      </a:pPr>
                      <a:endParaRPr lang="fr-BE" sz="900" kern="1200" dirty="0">
                        <a:solidFill>
                          <a:schemeClr val="dk1"/>
                        </a:solidFill>
                        <a:effectLst/>
                        <a:latin typeface="+mn-lt"/>
                        <a:ea typeface="+mn-ea"/>
                        <a:cs typeface="+mn-cs"/>
                      </a:endParaRPr>
                    </a:p>
                  </a:txBody>
                  <a:tcPr marL="42122" marR="42122"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solidFill>
                      <a:schemeClr val="bg1"/>
                    </a:solidFill>
                  </a:tcPr>
                </a:tc>
                <a:extLst>
                  <a:ext uri="{0D108BD9-81ED-4DB2-BD59-A6C34878D82A}">
                    <a16:rowId xmlns:a16="http://schemas.microsoft.com/office/drawing/2014/main" val="2812322470"/>
                  </a:ext>
                </a:extLst>
              </a:tr>
              <a:tr h="326033">
                <a:tc vMerge="1">
                  <a:txBody>
                    <a:bodyPr/>
                    <a:lstStyle/>
                    <a:p>
                      <a:endParaRPr lang="fr-BE"/>
                    </a:p>
                  </a:txBody>
                  <a:tcPr>
                    <a:noFill/>
                  </a:tcPr>
                </a:tc>
                <a:tc>
                  <a:txBody>
                    <a:bodyPr/>
                    <a:lstStyle/>
                    <a:p>
                      <a:pPr>
                        <a:lnSpc>
                          <a:spcPct val="125000"/>
                        </a:lnSpc>
                      </a:pPr>
                      <a:r>
                        <a:rPr lang="fr-BE" sz="900" kern="1200" dirty="0">
                          <a:solidFill>
                            <a:schemeClr val="dk1"/>
                          </a:solidFill>
                          <a:effectLst/>
                          <a:latin typeface="+mn-lt"/>
                          <a:ea typeface="+mn-ea"/>
                          <a:cs typeface="+mn-cs"/>
                        </a:rPr>
                        <a:t>Pérenniser le Green office et ses missions d’actions et de sensibilisations et en mesurer l’impact</a:t>
                      </a:r>
                    </a:p>
                  </a:txBody>
                  <a:tcPr marL="42122" marR="42122" marT="0" marB="0">
                    <a:solidFill>
                      <a:schemeClr val="bg1"/>
                    </a:solid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CIDD</a:t>
                      </a:r>
                    </a:p>
                  </a:txBody>
                  <a:tcPr marL="42122" marR="42122" marT="0" marB="0">
                    <a:solidFill>
                      <a:schemeClr val="bg1"/>
                    </a:solid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solidFill>
                      <a:schemeClr val="bg1"/>
                    </a:solidFill>
                  </a:tcPr>
                </a:tc>
                <a:extLst>
                  <a:ext uri="{0D108BD9-81ED-4DB2-BD59-A6C34878D82A}">
                    <a16:rowId xmlns:a16="http://schemas.microsoft.com/office/drawing/2014/main" val="2740291289"/>
                  </a:ext>
                </a:extLst>
              </a:tr>
            </a:tbl>
          </a:graphicData>
        </a:graphic>
      </p:graphicFrame>
      <p:pic>
        <p:nvPicPr>
          <p:cNvPr id="9" name="Image 8">
            <a:extLst>
              <a:ext uri="{FF2B5EF4-FFF2-40B4-BE49-F238E27FC236}">
                <a16:creationId xmlns:a16="http://schemas.microsoft.com/office/drawing/2014/main" id="{4AA1FFA4-123B-49BC-0D78-FF20A27FE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3318" y="2275793"/>
            <a:ext cx="232640" cy="119354"/>
          </a:xfrm>
          <a:prstGeom prst="rect">
            <a:avLst/>
          </a:prstGeom>
        </p:spPr>
      </p:pic>
      <p:pic>
        <p:nvPicPr>
          <p:cNvPr id="11" name="Image 10">
            <a:extLst>
              <a:ext uri="{FF2B5EF4-FFF2-40B4-BE49-F238E27FC236}">
                <a16:creationId xmlns:a16="http://schemas.microsoft.com/office/drawing/2014/main" id="{0529AFBB-D50D-74A6-E355-CB20F6117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3318" y="3010529"/>
            <a:ext cx="232640" cy="119354"/>
          </a:xfrm>
          <a:prstGeom prst="rect">
            <a:avLst/>
          </a:prstGeom>
        </p:spPr>
      </p:pic>
      <p:pic>
        <p:nvPicPr>
          <p:cNvPr id="13" name="Image 12">
            <a:extLst>
              <a:ext uri="{FF2B5EF4-FFF2-40B4-BE49-F238E27FC236}">
                <a16:creationId xmlns:a16="http://schemas.microsoft.com/office/drawing/2014/main" id="{414A15BC-3523-7554-2DFE-33EEDF11F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3318" y="3403271"/>
            <a:ext cx="232640" cy="119354"/>
          </a:xfrm>
          <a:prstGeom prst="rect">
            <a:avLst/>
          </a:prstGeom>
        </p:spPr>
      </p:pic>
      <p:pic>
        <p:nvPicPr>
          <p:cNvPr id="4" name="Image 3">
            <a:extLst>
              <a:ext uri="{FF2B5EF4-FFF2-40B4-BE49-F238E27FC236}">
                <a16:creationId xmlns:a16="http://schemas.microsoft.com/office/drawing/2014/main" id="{DEE6571E-A7D1-ECC8-DE35-73A84152B7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3318" y="1652155"/>
            <a:ext cx="225880" cy="117850"/>
          </a:xfrm>
          <a:prstGeom prst="rect">
            <a:avLst/>
          </a:prstGeom>
        </p:spPr>
      </p:pic>
      <p:pic>
        <p:nvPicPr>
          <p:cNvPr id="5" name="Image 4">
            <a:extLst>
              <a:ext uri="{FF2B5EF4-FFF2-40B4-BE49-F238E27FC236}">
                <a16:creationId xmlns:a16="http://schemas.microsoft.com/office/drawing/2014/main" id="{DBF29586-61F4-98B7-481B-74C9109B46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558" y="1942295"/>
            <a:ext cx="232640" cy="119354"/>
          </a:xfrm>
          <a:prstGeom prst="rect">
            <a:avLst/>
          </a:prstGeom>
        </p:spPr>
      </p:pic>
      <p:pic>
        <p:nvPicPr>
          <p:cNvPr id="6" name="Image 5">
            <a:extLst>
              <a:ext uri="{FF2B5EF4-FFF2-40B4-BE49-F238E27FC236}">
                <a16:creationId xmlns:a16="http://schemas.microsoft.com/office/drawing/2014/main" id="{AFA3F03B-CF50-B11E-4D4D-14DEBBA18D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3318" y="2625142"/>
            <a:ext cx="225880" cy="121154"/>
          </a:xfrm>
          <a:prstGeom prst="rect">
            <a:avLst/>
          </a:prstGeom>
        </p:spPr>
      </p:pic>
    </p:spTree>
    <p:extLst>
      <p:ext uri="{BB962C8B-B14F-4D97-AF65-F5344CB8AC3E}">
        <p14:creationId xmlns:p14="http://schemas.microsoft.com/office/powerpoint/2010/main" val="289700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AB502A0-4382-4955-AAF3-69FD8F2E01DF}" type="slidenum">
              <a:rPr lang="fr-BE" smtClean="0"/>
              <a:t>9</a:t>
            </a:fld>
            <a:endParaRPr lang="fr-BE" dirty="0"/>
          </a:p>
        </p:txBody>
      </p:sp>
      <p:sp>
        <p:nvSpPr>
          <p:cNvPr id="12" name="ZoneTexte 11"/>
          <p:cNvSpPr txBox="1"/>
          <p:nvPr/>
        </p:nvSpPr>
        <p:spPr>
          <a:xfrm>
            <a:off x="397697" y="183476"/>
            <a:ext cx="7153246" cy="538609"/>
          </a:xfrm>
          <a:prstGeom prst="rect">
            <a:avLst/>
          </a:prstGeom>
          <a:noFill/>
        </p:spPr>
        <p:txBody>
          <a:bodyPr wrap="square" rtlCol="0">
            <a:spAutoFit/>
          </a:bodyPr>
          <a:lstStyle/>
          <a:p>
            <a:pPr algn="ctr"/>
            <a:r>
              <a:rPr lang="fr-BE" sz="2900" dirty="0">
                <a:solidFill>
                  <a:srgbClr val="5FA4B0"/>
                </a:solidFill>
                <a:latin typeface="+mj-lt"/>
                <a:ea typeface="+mj-ea"/>
                <a:cs typeface="+mj-cs"/>
              </a:rPr>
              <a:t>6. Numérisation</a:t>
            </a:r>
          </a:p>
        </p:txBody>
      </p:sp>
      <p:graphicFrame>
        <p:nvGraphicFramePr>
          <p:cNvPr id="4" name="Tableau 3">
            <a:extLst>
              <a:ext uri="{FF2B5EF4-FFF2-40B4-BE49-F238E27FC236}">
                <a16:creationId xmlns:a16="http://schemas.microsoft.com/office/drawing/2014/main" id="{44D45A9A-752F-D938-3747-800A214D5DA3}"/>
              </a:ext>
            </a:extLst>
          </p:cNvPr>
          <p:cNvGraphicFramePr>
            <a:graphicFrameLocks noGrp="1"/>
          </p:cNvGraphicFramePr>
          <p:nvPr>
            <p:extLst>
              <p:ext uri="{D42A27DB-BD31-4B8C-83A1-F6EECF244321}">
                <p14:modId xmlns:p14="http://schemas.microsoft.com/office/powerpoint/2010/main" val="565351722"/>
              </p:ext>
            </p:extLst>
          </p:nvPr>
        </p:nvGraphicFramePr>
        <p:xfrm>
          <a:off x="457200" y="1200150"/>
          <a:ext cx="7651750" cy="2744415"/>
        </p:xfrm>
        <a:graphic>
          <a:graphicData uri="http://schemas.openxmlformats.org/drawingml/2006/table">
            <a:tbl>
              <a:tblPr firstRow="1" firstCol="1" bandRow="1">
                <a:tableStyleId>{22838BEF-8BB2-4498-84A7-C5851F593DF1}</a:tableStyleId>
              </a:tblPr>
              <a:tblGrid>
                <a:gridCol w="1457542">
                  <a:extLst>
                    <a:ext uri="{9D8B030D-6E8A-4147-A177-3AD203B41FA5}">
                      <a16:colId xmlns:a16="http://schemas.microsoft.com/office/drawing/2014/main" val="1918275425"/>
                    </a:ext>
                  </a:extLst>
                </a:gridCol>
                <a:gridCol w="4974751">
                  <a:extLst>
                    <a:ext uri="{9D8B030D-6E8A-4147-A177-3AD203B41FA5}">
                      <a16:colId xmlns:a16="http://schemas.microsoft.com/office/drawing/2014/main" val="3681383802"/>
                    </a:ext>
                  </a:extLst>
                </a:gridCol>
                <a:gridCol w="773403">
                  <a:extLst>
                    <a:ext uri="{9D8B030D-6E8A-4147-A177-3AD203B41FA5}">
                      <a16:colId xmlns:a16="http://schemas.microsoft.com/office/drawing/2014/main" val="3367551983"/>
                    </a:ext>
                  </a:extLst>
                </a:gridCol>
                <a:gridCol w="446054">
                  <a:extLst>
                    <a:ext uri="{9D8B030D-6E8A-4147-A177-3AD203B41FA5}">
                      <a16:colId xmlns:a16="http://schemas.microsoft.com/office/drawing/2014/main" val="3532973120"/>
                    </a:ext>
                  </a:extLst>
                </a:gridCol>
              </a:tblGrid>
              <a:tr h="198700">
                <a:tc>
                  <a:txBody>
                    <a:bodyPr/>
                    <a:lstStyle/>
                    <a:p>
                      <a:pPr algn="ctr">
                        <a:lnSpc>
                          <a:spcPct val="125000"/>
                        </a:lnSpc>
                      </a:pPr>
                      <a:r>
                        <a:rPr lang="fr-BE" sz="1000" dirty="0">
                          <a:effectLst/>
                        </a:rPr>
                        <a:t>Axe</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rPr>
                        <a:t>Action</a:t>
                      </a: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tc>
                  <a:txBody>
                    <a:bodyPr/>
                    <a:lstStyle/>
                    <a:p>
                      <a:pPr algn="ctr">
                        <a:lnSpc>
                          <a:spcPct val="125000"/>
                        </a:lnSpc>
                      </a:pPr>
                      <a:r>
                        <a:rPr lang="fr-BE" sz="1000" dirty="0">
                          <a:effectLst/>
                          <a:latin typeface="Source Sans Pro" panose="020B0503030403020204" pitchFamily="34" charset="0"/>
                          <a:ea typeface="Source Sans Pro" panose="020B0503030403020204" pitchFamily="34" charset="0"/>
                          <a:cs typeface="Source Sans Pro" panose="020B0503030403020204" pitchFamily="34" charset="0"/>
                        </a:rPr>
                        <a:t>Pilote</a:t>
                      </a:r>
                    </a:p>
                  </a:txBody>
                  <a:tcPr marL="68580" marR="68580" marT="0" marB="0">
                    <a:noFill/>
                  </a:tcPr>
                </a:tc>
                <a:tc>
                  <a:txBody>
                    <a:bodyPr/>
                    <a:lstStyle/>
                    <a:p>
                      <a:pPr algn="ctr">
                        <a:lnSpc>
                          <a:spcPct val="125000"/>
                        </a:lnSpc>
                      </a:pPr>
                      <a:endParaRPr lang="fr-BE" sz="10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noFill/>
                  </a:tcPr>
                </a:tc>
                <a:extLst>
                  <a:ext uri="{0D108BD9-81ED-4DB2-BD59-A6C34878D82A}">
                    <a16:rowId xmlns:a16="http://schemas.microsoft.com/office/drawing/2014/main" val="2776310390"/>
                  </a:ext>
                </a:extLst>
              </a:tr>
              <a:tr h="196596">
                <a:tc rowSpan="5">
                  <a:txBody>
                    <a:bodyPr/>
                    <a:lstStyle/>
                    <a:p>
                      <a:pPr>
                        <a:lnSpc>
                          <a:spcPct val="125000"/>
                        </a:lnSpc>
                      </a:pPr>
                      <a:r>
                        <a:rPr lang="fr-BE" sz="900" dirty="0">
                          <a:effectLst/>
                        </a:rPr>
                        <a:t>Plan stratégique du numérique</a:t>
                      </a:r>
                    </a:p>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noFill/>
                  </a:tcPr>
                </a:tc>
                <a:tc>
                  <a:txBody>
                    <a:bodyPr/>
                    <a:lstStyle/>
                    <a:p>
                      <a:pPr>
                        <a:lnSpc>
                          <a:spcPct val="125000"/>
                        </a:lnSpc>
                      </a:pPr>
                      <a:r>
                        <a:rPr lang="fr-BE" sz="900" kern="1200" dirty="0">
                          <a:solidFill>
                            <a:schemeClr val="dk1"/>
                          </a:solidFill>
                          <a:effectLst/>
                          <a:latin typeface="+mn-lt"/>
                          <a:ea typeface="+mn-ea"/>
                          <a:cs typeface="+mn-cs"/>
                        </a:rPr>
                        <a:t>Renforcer le recours à des outils favorisant l’inclusion, des outils conviviaux et novateurs </a:t>
                      </a:r>
                    </a:p>
                  </a:txBody>
                  <a:tcPr marL="42122" marR="42122" marT="0" marB="0">
                    <a:no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SEGI/CSN</a:t>
                      </a:r>
                    </a:p>
                  </a:txBody>
                  <a:tcPr marL="46436" marR="46436"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3132830856"/>
                  </a:ext>
                </a:extLst>
              </a:tr>
              <a:tr h="196596">
                <a:tc vMerge="1">
                  <a:txBody>
                    <a:bodyPr/>
                    <a:lstStyle/>
                    <a:p>
                      <a:endParaRPr lang="fr-BE"/>
                    </a:p>
                  </a:txBody>
                  <a:tcPr>
                    <a:noFill/>
                  </a:tcPr>
                </a:tc>
                <a:tc>
                  <a:txBody>
                    <a:bodyPr/>
                    <a:lstStyle/>
                    <a:p>
                      <a:pPr>
                        <a:lnSpc>
                          <a:spcPct val="125000"/>
                        </a:lnSpc>
                      </a:pPr>
                      <a:r>
                        <a:rPr lang="fr-BE" sz="900" kern="1200" dirty="0">
                          <a:solidFill>
                            <a:schemeClr val="dk1"/>
                          </a:solidFill>
                          <a:effectLst/>
                          <a:latin typeface="+mn-lt"/>
                          <a:ea typeface="+mn-ea"/>
                          <a:cs typeface="+mn-cs"/>
                        </a:rPr>
                        <a:t>Renforcer les compétences numériques des </a:t>
                      </a:r>
                      <a:r>
                        <a:rPr lang="fr-BE" sz="900" kern="1200" dirty="0" err="1">
                          <a:solidFill>
                            <a:schemeClr val="dk1"/>
                          </a:solidFill>
                          <a:effectLst/>
                          <a:latin typeface="+mn-lt"/>
                          <a:ea typeface="+mn-ea"/>
                          <a:cs typeface="+mn-cs"/>
                        </a:rPr>
                        <a:t>étudiant.e.s</a:t>
                      </a:r>
                      <a:endParaRPr lang="fr-BE" sz="900" kern="1200" dirty="0">
                        <a:solidFill>
                          <a:schemeClr val="dk1"/>
                        </a:solidFill>
                        <a:effectLst/>
                        <a:latin typeface="+mn-lt"/>
                        <a:ea typeface="+mn-ea"/>
                        <a:cs typeface="+mn-cs"/>
                      </a:endParaRPr>
                    </a:p>
                  </a:txBody>
                  <a:tcPr marL="42122" marR="42122" marT="0" marB="0">
                    <a:no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SEGI/CSN</a:t>
                      </a:r>
                    </a:p>
                  </a:txBody>
                  <a:tcPr marL="46436" marR="46436"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3909367003"/>
                  </a:ext>
                </a:extLst>
              </a:tr>
              <a:tr h="196596">
                <a:tc vMerge="1">
                  <a:txBody>
                    <a:bodyPr/>
                    <a:lstStyle/>
                    <a:p>
                      <a:endParaRPr lang="fr-BE"/>
                    </a:p>
                  </a:txBody>
                  <a:tcPr>
                    <a:noFill/>
                  </a:tcPr>
                </a:tc>
                <a:tc>
                  <a:txBody>
                    <a:bodyPr/>
                    <a:lstStyle/>
                    <a:p>
                      <a:pPr>
                        <a:lnSpc>
                          <a:spcPct val="125000"/>
                        </a:lnSpc>
                      </a:pPr>
                      <a:r>
                        <a:rPr lang="fr-BE" sz="900" kern="1200" dirty="0">
                          <a:solidFill>
                            <a:schemeClr val="dk1"/>
                          </a:solidFill>
                          <a:effectLst/>
                          <a:latin typeface="+mn-lt"/>
                          <a:ea typeface="+mn-ea"/>
                          <a:cs typeface="+mn-cs"/>
                        </a:rPr>
                        <a:t>Encourager et accompagner le développement de compétences numériques des </a:t>
                      </a:r>
                      <a:r>
                        <a:rPr lang="fr-BE" sz="900" kern="1200" dirty="0" err="1">
                          <a:solidFill>
                            <a:schemeClr val="dk1"/>
                          </a:solidFill>
                          <a:effectLst/>
                          <a:latin typeface="+mn-lt"/>
                          <a:ea typeface="+mn-ea"/>
                          <a:cs typeface="+mn-cs"/>
                        </a:rPr>
                        <a:t>enseignant.e.s</a:t>
                      </a:r>
                      <a:endParaRPr lang="fr-BE" sz="900" kern="1200" dirty="0">
                        <a:solidFill>
                          <a:schemeClr val="dk1"/>
                        </a:solidFill>
                        <a:effectLst/>
                        <a:latin typeface="+mn-lt"/>
                        <a:ea typeface="+mn-ea"/>
                        <a:cs typeface="+mn-cs"/>
                      </a:endParaRPr>
                    </a:p>
                  </a:txBody>
                  <a:tcPr marL="42122" marR="42122" marT="0" marB="0">
                    <a:no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SEGI/CSN</a:t>
                      </a:r>
                    </a:p>
                  </a:txBody>
                  <a:tcPr marL="46436" marR="46436"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3744553997"/>
                  </a:ext>
                </a:extLst>
              </a:tr>
              <a:tr h="196596">
                <a:tc vMerge="1">
                  <a:txBody>
                    <a:bodyPr/>
                    <a:lstStyle/>
                    <a:p>
                      <a:endParaRPr lang="fr-BE"/>
                    </a:p>
                  </a:txBody>
                  <a:tcPr>
                    <a:noFill/>
                  </a:tcPr>
                </a:tc>
                <a:tc>
                  <a:txBody>
                    <a:bodyPr/>
                    <a:lstStyle/>
                    <a:p>
                      <a:pPr>
                        <a:lnSpc>
                          <a:spcPct val="125000"/>
                        </a:lnSpc>
                      </a:pPr>
                      <a:r>
                        <a:rPr lang="fr-BE" sz="900" kern="1200" dirty="0">
                          <a:solidFill>
                            <a:schemeClr val="dk1"/>
                          </a:solidFill>
                          <a:effectLst/>
                          <a:latin typeface="+mn-lt"/>
                          <a:ea typeface="+mn-ea"/>
                          <a:cs typeface="+mn-cs"/>
                        </a:rPr>
                        <a:t>Développer un environnement numérique institutionnel permettant l’échange des bonnes pratiques — plateforme open </a:t>
                      </a:r>
                      <a:r>
                        <a:rPr lang="fr-BE" sz="900" kern="1200" dirty="0" err="1">
                          <a:solidFill>
                            <a:schemeClr val="dk1"/>
                          </a:solidFill>
                          <a:effectLst/>
                          <a:latin typeface="+mn-lt"/>
                          <a:ea typeface="+mn-ea"/>
                          <a:cs typeface="+mn-cs"/>
                        </a:rPr>
                        <a:t>education</a:t>
                      </a:r>
                      <a:r>
                        <a:rPr lang="fr-BE" sz="900" kern="1200" dirty="0">
                          <a:solidFill>
                            <a:schemeClr val="dk1"/>
                          </a:solidFill>
                          <a:effectLst/>
                          <a:latin typeface="+mn-lt"/>
                          <a:ea typeface="+mn-ea"/>
                          <a:cs typeface="+mn-cs"/>
                        </a:rPr>
                        <a:t> repository (OER) (PR)</a:t>
                      </a:r>
                    </a:p>
                  </a:txBody>
                  <a:tcPr marL="42122" marR="42122"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SEGI/CSN</a:t>
                      </a:r>
                    </a:p>
                    <a:p>
                      <a:pPr marL="0" algn="l" defTabSz="457200" rtl="0" eaLnBrk="1" latinLnBrk="0" hangingPunct="1">
                        <a:lnSpc>
                          <a:spcPct val="125000"/>
                        </a:lnSpc>
                      </a:pPr>
                      <a:endParaRPr lang="fr-BE" sz="900" kern="1200" dirty="0">
                        <a:solidFill>
                          <a:schemeClr val="dk1"/>
                        </a:solidFill>
                        <a:effectLst/>
                        <a:latin typeface="+mn-lt"/>
                        <a:ea typeface="+mn-ea"/>
                        <a:cs typeface="+mn-cs"/>
                      </a:endParaRPr>
                    </a:p>
                  </a:txBody>
                  <a:tcPr marL="46436" marR="46436"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3450033458"/>
                  </a:ext>
                </a:extLst>
              </a:tr>
              <a:tr h="196596">
                <a:tc vMerge="1">
                  <a:txBody>
                    <a:bodyPr/>
                    <a:lstStyle/>
                    <a:p>
                      <a:endParaRPr lang="fr-BE"/>
                    </a:p>
                  </a:txBody>
                  <a:tcPr>
                    <a:noFill/>
                  </a:tcPr>
                </a:tc>
                <a:tc>
                  <a:txBody>
                    <a:bodyPr/>
                    <a:lstStyle/>
                    <a:p>
                      <a:pPr>
                        <a:lnSpc>
                          <a:spcPct val="125000"/>
                        </a:lnSpc>
                      </a:pPr>
                      <a:r>
                        <a:rPr lang="fr-BE" sz="900" kern="1200" dirty="0">
                          <a:solidFill>
                            <a:schemeClr val="dk1"/>
                          </a:solidFill>
                          <a:effectLst/>
                          <a:latin typeface="+mn-lt"/>
                          <a:ea typeface="+mn-ea"/>
                          <a:cs typeface="+mn-cs"/>
                        </a:rPr>
                        <a:t>Harmoniser et intégrer l’offre des outils numériques d’enseignement et en simplifier la diffusion</a:t>
                      </a:r>
                    </a:p>
                  </a:txBody>
                  <a:tcPr marL="42122" marR="42122" marT="0" marB="0">
                    <a:no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SEGI</a:t>
                      </a:r>
                    </a:p>
                  </a:txBody>
                  <a:tcPr marL="46436" marR="46436"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6436" marR="46436" marT="0" marB="0">
                    <a:noFill/>
                  </a:tcPr>
                </a:tc>
                <a:extLst>
                  <a:ext uri="{0D108BD9-81ED-4DB2-BD59-A6C34878D82A}">
                    <a16:rowId xmlns:a16="http://schemas.microsoft.com/office/drawing/2014/main" val="2394513102"/>
                  </a:ext>
                </a:extLst>
              </a:tr>
              <a:tr h="152739">
                <a:tc rowSpan="4">
                  <a:txBody>
                    <a:bodyPr/>
                    <a:lstStyle/>
                    <a:p>
                      <a:pPr>
                        <a:lnSpc>
                          <a:spcPct val="125000"/>
                        </a:lnSpc>
                      </a:pPr>
                      <a:r>
                        <a:rPr lang="fr-BE" sz="900" dirty="0">
                          <a:effectLst/>
                        </a:rPr>
                        <a:t>Virtualisation des ressources et services documentaires</a:t>
                      </a:r>
                    </a:p>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noFill/>
                  </a:tcPr>
                </a:tc>
                <a:tc>
                  <a:txBody>
                    <a:bodyPr/>
                    <a:lstStyle/>
                    <a:p>
                      <a:pPr>
                        <a:lnSpc>
                          <a:spcPct val="125000"/>
                        </a:lnSpc>
                      </a:pPr>
                      <a:r>
                        <a:rPr lang="fr-BE" sz="900" kern="1200" dirty="0">
                          <a:solidFill>
                            <a:schemeClr val="dk1"/>
                          </a:solidFill>
                          <a:effectLst/>
                          <a:latin typeface="+mn-lt"/>
                          <a:ea typeface="+mn-ea"/>
                          <a:cs typeface="+mn-cs"/>
                        </a:rPr>
                        <a:t>Mieux communiquer sur l’accessibilité des outils institutionnels </a:t>
                      </a:r>
                    </a:p>
                  </a:txBody>
                  <a:tcPr marL="42122" marR="42122"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SEGI</a:t>
                      </a:r>
                    </a:p>
                    <a:p>
                      <a:pPr marL="0" algn="l" defTabSz="457200" rtl="0" eaLnBrk="1" latinLnBrk="0" hangingPunct="1">
                        <a:lnSpc>
                          <a:spcPct val="125000"/>
                        </a:lnSpc>
                      </a:pPr>
                      <a:endParaRPr lang="fr-BE" sz="900" kern="1200" dirty="0">
                        <a:solidFill>
                          <a:schemeClr val="dk1"/>
                        </a:solidFill>
                        <a:effectLst/>
                        <a:latin typeface="+mn-lt"/>
                        <a:ea typeface="+mn-ea"/>
                        <a:cs typeface="+mn-cs"/>
                      </a:endParaRPr>
                    </a:p>
                  </a:txBody>
                  <a:tcPr marL="42122" marR="42122" marT="0" marB="0">
                    <a:noFill/>
                  </a:tcPr>
                </a:tc>
                <a:tc>
                  <a:txBody>
                    <a:bodyPr/>
                    <a:lstStyle/>
                    <a:p>
                      <a:pPr>
                        <a:lnSpc>
                          <a:spcPct val="125000"/>
                        </a:lnSpc>
                      </a:pPr>
                      <a:endParaRPr lang="fr-BE" sz="900" dirty="0">
                        <a:effectLst/>
                        <a:latin typeface="Source Sans Pro" panose="020B0503030403020204" pitchFamily="34" charset="0"/>
                      </a:endParaRPr>
                    </a:p>
                  </a:txBody>
                  <a:tcPr marL="42122" marR="42122" marT="0" marB="0">
                    <a:noFill/>
                  </a:tcPr>
                </a:tc>
                <a:extLst>
                  <a:ext uri="{0D108BD9-81ED-4DB2-BD59-A6C34878D82A}">
                    <a16:rowId xmlns:a16="http://schemas.microsoft.com/office/drawing/2014/main" val="2313280172"/>
                  </a:ext>
                </a:extLst>
              </a:tr>
              <a:tr h="196596">
                <a:tc vMerge="1">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noFill/>
                  </a:tcPr>
                </a:tc>
                <a:tc>
                  <a:txBody>
                    <a:bodyPr/>
                    <a:lstStyle/>
                    <a:p>
                      <a:pPr>
                        <a:lnSpc>
                          <a:spcPct val="125000"/>
                        </a:lnSpc>
                      </a:pPr>
                      <a:r>
                        <a:rPr lang="fr-BE" sz="900" kern="1200" dirty="0">
                          <a:solidFill>
                            <a:schemeClr val="dk1"/>
                          </a:solidFill>
                          <a:effectLst/>
                          <a:latin typeface="+mn-lt"/>
                          <a:ea typeface="+mn-ea"/>
                          <a:cs typeface="+mn-cs"/>
                        </a:rPr>
                        <a:t>Mettre en place les outils de communication directe et personnalisée au travers du numérique</a:t>
                      </a:r>
                    </a:p>
                  </a:txBody>
                  <a:tcPr marL="42122" marR="42122"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a:solidFill>
                            <a:schemeClr val="dk1"/>
                          </a:solidFill>
                          <a:effectLst/>
                          <a:latin typeface="+mn-lt"/>
                          <a:ea typeface="+mn-ea"/>
                          <a:cs typeface="+mn-cs"/>
                        </a:rPr>
                        <a:t>SEGI</a:t>
                      </a:r>
                    </a:p>
                    <a:p>
                      <a:pPr marL="0" algn="l" defTabSz="457200" rtl="0" eaLnBrk="1" latinLnBrk="0" hangingPunct="1">
                        <a:lnSpc>
                          <a:spcPct val="125000"/>
                        </a:lnSpc>
                      </a:pPr>
                      <a:endParaRPr lang="fr-BE" sz="900" kern="1200" dirty="0">
                        <a:solidFill>
                          <a:schemeClr val="dk1"/>
                        </a:solidFill>
                        <a:effectLst/>
                        <a:latin typeface="+mn-lt"/>
                        <a:ea typeface="+mn-ea"/>
                        <a:cs typeface="+mn-cs"/>
                      </a:endParaRPr>
                    </a:p>
                  </a:txBody>
                  <a:tcPr marL="42122" marR="42122" marT="0" marB="0">
                    <a:noFill/>
                  </a:tcPr>
                </a:tc>
                <a:tc>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noFill/>
                  </a:tcPr>
                </a:tc>
                <a:extLst>
                  <a:ext uri="{0D108BD9-81ED-4DB2-BD59-A6C34878D82A}">
                    <a16:rowId xmlns:a16="http://schemas.microsoft.com/office/drawing/2014/main" val="3259139278"/>
                  </a:ext>
                </a:extLst>
              </a:tr>
              <a:tr h="196596">
                <a:tc vMerge="1">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noFill/>
                  </a:tcPr>
                </a:tc>
                <a:tc>
                  <a:txBody>
                    <a:bodyPr/>
                    <a:lstStyle/>
                    <a:p>
                      <a:pPr>
                        <a:lnSpc>
                          <a:spcPct val="125000"/>
                        </a:lnSpc>
                      </a:pPr>
                      <a:r>
                        <a:rPr lang="fr-BE" sz="900" kern="1200" dirty="0">
                          <a:solidFill>
                            <a:schemeClr val="dk1"/>
                          </a:solidFill>
                          <a:effectLst/>
                          <a:latin typeface="+mn-lt"/>
                          <a:ea typeface="+mn-ea"/>
                          <a:cs typeface="+mn-cs"/>
                        </a:rPr>
                        <a:t>Apporter le soutien documentaire des </a:t>
                      </a:r>
                      <a:r>
                        <a:rPr lang="fr-BE" sz="900" kern="1200" dirty="0" err="1">
                          <a:solidFill>
                            <a:schemeClr val="dk1"/>
                          </a:solidFill>
                          <a:effectLst/>
                          <a:latin typeface="+mn-lt"/>
                          <a:ea typeface="+mn-ea"/>
                          <a:cs typeface="+mn-cs"/>
                        </a:rPr>
                        <a:t>étudiant.e.s</a:t>
                      </a:r>
                      <a:r>
                        <a:rPr lang="fr-BE" sz="900" kern="1200" dirty="0">
                          <a:solidFill>
                            <a:schemeClr val="dk1"/>
                          </a:solidFill>
                          <a:effectLst/>
                          <a:latin typeface="+mn-lt"/>
                          <a:ea typeface="+mn-ea"/>
                          <a:cs typeface="+mn-cs"/>
                        </a:rPr>
                        <a:t> et chercheurs dans leurs lieux de travail</a:t>
                      </a:r>
                    </a:p>
                  </a:txBody>
                  <a:tcPr marL="42122" marR="42122" marT="0" marB="0">
                    <a:noFill/>
                  </a:tcPr>
                </a:tc>
                <a:tc>
                  <a: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fr-BE" sz="900" kern="1200" dirty="0" err="1">
                          <a:solidFill>
                            <a:schemeClr val="dk1"/>
                          </a:solidFill>
                          <a:effectLst/>
                          <a:latin typeface="+mn-lt"/>
                          <a:ea typeface="+mn-ea"/>
                          <a:cs typeface="+mn-cs"/>
                        </a:rPr>
                        <a:t>ULLibrary</a:t>
                      </a:r>
                      <a:endParaRPr lang="fr-BE" sz="900" kern="1200" dirty="0">
                        <a:solidFill>
                          <a:schemeClr val="dk1"/>
                        </a:solidFill>
                        <a:effectLst/>
                        <a:latin typeface="+mn-lt"/>
                        <a:ea typeface="+mn-ea"/>
                        <a:cs typeface="+mn-cs"/>
                      </a:endParaRPr>
                    </a:p>
                    <a:p>
                      <a:pPr marL="0" algn="l" defTabSz="457200" rtl="0" eaLnBrk="1" latinLnBrk="0" hangingPunct="1">
                        <a:lnSpc>
                          <a:spcPct val="125000"/>
                        </a:lnSpc>
                      </a:pPr>
                      <a:endParaRPr lang="fr-BE" sz="900" kern="1200" dirty="0">
                        <a:solidFill>
                          <a:schemeClr val="dk1"/>
                        </a:solidFill>
                        <a:effectLst/>
                        <a:latin typeface="+mn-lt"/>
                        <a:ea typeface="+mn-ea"/>
                        <a:cs typeface="+mn-cs"/>
                      </a:endParaRPr>
                    </a:p>
                  </a:txBody>
                  <a:tcPr marL="42122" marR="42122" marT="0" marB="0">
                    <a:noFill/>
                  </a:tcPr>
                </a:tc>
                <a:tc>
                  <a:txBody>
                    <a:bodyPr/>
                    <a:lstStyle/>
                    <a:p>
                      <a:pPr>
                        <a:lnSpc>
                          <a:spcPct val="125000"/>
                        </a:lnSpc>
                      </a:pPr>
                      <a:endParaRPr lang="fr-BE" sz="900" dirty="0">
                        <a:effectLst/>
                        <a:latin typeface="Source Sans Pro" panose="020B0503030403020204" pitchFamily="34" charset="0"/>
                      </a:endParaRPr>
                    </a:p>
                  </a:txBody>
                  <a:tcPr marL="42122" marR="42122" marT="0" marB="0">
                    <a:noFill/>
                  </a:tcPr>
                </a:tc>
                <a:extLst>
                  <a:ext uri="{0D108BD9-81ED-4DB2-BD59-A6C34878D82A}">
                    <a16:rowId xmlns:a16="http://schemas.microsoft.com/office/drawing/2014/main" val="3740072846"/>
                  </a:ext>
                </a:extLst>
              </a:tr>
              <a:tr h="196596">
                <a:tc vMerge="1">
                  <a:txBody>
                    <a:bodyPr/>
                    <a:lstStyle/>
                    <a:p>
                      <a:pPr>
                        <a:lnSpc>
                          <a:spcPct val="125000"/>
                        </a:lnSpc>
                      </a:pPr>
                      <a:endParaRPr lang="fr-BE" sz="900" dirty="0">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42122" marR="42122" marT="0" marB="0">
                    <a:noFill/>
                  </a:tcPr>
                </a:tc>
                <a:tc>
                  <a:txBody>
                    <a:bodyPr/>
                    <a:lstStyle/>
                    <a:p>
                      <a:pPr>
                        <a:lnSpc>
                          <a:spcPct val="125000"/>
                        </a:lnSpc>
                      </a:pPr>
                      <a:r>
                        <a:rPr lang="fr-BE" sz="900" kern="1200" dirty="0">
                          <a:solidFill>
                            <a:schemeClr val="dk1"/>
                          </a:solidFill>
                          <a:effectLst/>
                          <a:latin typeface="+mn-lt"/>
                          <a:ea typeface="+mn-ea"/>
                          <a:cs typeface="+mn-cs"/>
                        </a:rPr>
                        <a:t>Pérenniser le système de prêts d’ordinateurs pour les </a:t>
                      </a:r>
                      <a:r>
                        <a:rPr lang="fr-BE" sz="900" kern="1200" dirty="0" err="1">
                          <a:solidFill>
                            <a:schemeClr val="dk1"/>
                          </a:solidFill>
                          <a:effectLst/>
                          <a:latin typeface="+mn-lt"/>
                          <a:ea typeface="+mn-ea"/>
                          <a:cs typeface="+mn-cs"/>
                        </a:rPr>
                        <a:t>étudiant.e.s</a:t>
                      </a:r>
                      <a:r>
                        <a:rPr lang="fr-BE" sz="900" kern="1200" dirty="0">
                          <a:solidFill>
                            <a:schemeClr val="dk1"/>
                          </a:solidFill>
                          <a:effectLst/>
                          <a:latin typeface="+mn-lt"/>
                          <a:ea typeface="+mn-ea"/>
                          <a:cs typeface="+mn-cs"/>
                        </a:rPr>
                        <a:t> non équipés</a:t>
                      </a:r>
                    </a:p>
                  </a:txBody>
                  <a:tcPr marL="42122" marR="42122" marT="0" marB="0">
                    <a:noFill/>
                  </a:tcPr>
                </a:tc>
                <a:tc>
                  <a:txBody>
                    <a:bodyPr/>
                    <a:lstStyle/>
                    <a:p>
                      <a:pPr marL="0" algn="l" defTabSz="457200" rtl="0" eaLnBrk="1" latinLnBrk="0" hangingPunct="1">
                        <a:lnSpc>
                          <a:spcPct val="125000"/>
                        </a:lnSpc>
                      </a:pPr>
                      <a:r>
                        <a:rPr lang="fr-BE" sz="900" kern="1200" dirty="0">
                          <a:solidFill>
                            <a:schemeClr val="dk1"/>
                          </a:solidFill>
                          <a:effectLst/>
                          <a:latin typeface="+mn-lt"/>
                          <a:ea typeface="+mn-ea"/>
                          <a:cs typeface="+mn-cs"/>
                        </a:rPr>
                        <a:t>SEGI</a:t>
                      </a:r>
                    </a:p>
                  </a:txBody>
                  <a:tcPr marL="42122" marR="42122" marT="0" marB="0">
                    <a:noFill/>
                  </a:tcPr>
                </a:tc>
                <a:tc>
                  <a:txBody>
                    <a:bodyPr/>
                    <a:lstStyle/>
                    <a:p>
                      <a:pPr>
                        <a:lnSpc>
                          <a:spcPct val="125000"/>
                        </a:lnSpc>
                      </a:pPr>
                      <a:endParaRPr lang="fr-BE" sz="900" dirty="0">
                        <a:effectLst/>
                        <a:latin typeface="Source Sans Pro" panose="020B0503030403020204" pitchFamily="34" charset="0"/>
                      </a:endParaRPr>
                    </a:p>
                  </a:txBody>
                  <a:tcPr marL="42122" marR="42122" marT="0" marB="0">
                    <a:noFill/>
                  </a:tcPr>
                </a:tc>
                <a:extLst>
                  <a:ext uri="{0D108BD9-81ED-4DB2-BD59-A6C34878D82A}">
                    <a16:rowId xmlns:a16="http://schemas.microsoft.com/office/drawing/2014/main" val="2186549493"/>
                  </a:ext>
                </a:extLst>
              </a:tr>
            </a:tbl>
          </a:graphicData>
        </a:graphic>
      </p:graphicFrame>
      <p:pic>
        <p:nvPicPr>
          <p:cNvPr id="7" name="Image 6">
            <a:extLst>
              <a:ext uri="{FF2B5EF4-FFF2-40B4-BE49-F238E27FC236}">
                <a16:creationId xmlns:a16="http://schemas.microsoft.com/office/drawing/2014/main" id="{0C38AA1E-D0B8-5967-295A-898051B78D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4678" y="2858713"/>
            <a:ext cx="225880" cy="117850"/>
          </a:xfrm>
          <a:prstGeom prst="rect">
            <a:avLst/>
          </a:prstGeom>
        </p:spPr>
      </p:pic>
      <p:pic>
        <p:nvPicPr>
          <p:cNvPr id="8" name="Image 7">
            <a:extLst>
              <a:ext uri="{FF2B5EF4-FFF2-40B4-BE49-F238E27FC236}">
                <a16:creationId xmlns:a16="http://schemas.microsoft.com/office/drawing/2014/main" id="{0128FCD3-F62B-6894-DB19-457B9C3ACA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4678" y="3183867"/>
            <a:ext cx="225880" cy="117850"/>
          </a:xfrm>
          <a:prstGeom prst="rect">
            <a:avLst/>
          </a:prstGeom>
        </p:spPr>
      </p:pic>
      <p:pic>
        <p:nvPicPr>
          <p:cNvPr id="9" name="Image 8">
            <a:extLst>
              <a:ext uri="{FF2B5EF4-FFF2-40B4-BE49-F238E27FC236}">
                <a16:creationId xmlns:a16="http://schemas.microsoft.com/office/drawing/2014/main" id="{D5E4DD16-AAC4-04DA-0145-0FAC4D2A8E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4678" y="3509021"/>
            <a:ext cx="225880" cy="117850"/>
          </a:xfrm>
          <a:prstGeom prst="rect">
            <a:avLst/>
          </a:prstGeom>
        </p:spPr>
      </p:pic>
      <p:pic>
        <p:nvPicPr>
          <p:cNvPr id="10" name="Image 9">
            <a:extLst>
              <a:ext uri="{FF2B5EF4-FFF2-40B4-BE49-F238E27FC236}">
                <a16:creationId xmlns:a16="http://schemas.microsoft.com/office/drawing/2014/main" id="{C7EB77D6-2858-F393-C6EA-67456850F4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4678" y="2533559"/>
            <a:ext cx="225880" cy="117850"/>
          </a:xfrm>
          <a:prstGeom prst="rect">
            <a:avLst/>
          </a:prstGeom>
        </p:spPr>
      </p:pic>
      <p:pic>
        <p:nvPicPr>
          <p:cNvPr id="11" name="Image 10">
            <a:extLst>
              <a:ext uri="{FF2B5EF4-FFF2-40B4-BE49-F238E27FC236}">
                <a16:creationId xmlns:a16="http://schemas.microsoft.com/office/drawing/2014/main" id="{777069E1-B0BD-F5AC-68F1-27A802E4D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4678" y="1836172"/>
            <a:ext cx="225880" cy="117850"/>
          </a:xfrm>
          <a:prstGeom prst="rect">
            <a:avLst/>
          </a:prstGeom>
        </p:spPr>
      </p:pic>
      <p:pic>
        <p:nvPicPr>
          <p:cNvPr id="13" name="Image 12">
            <a:extLst>
              <a:ext uri="{FF2B5EF4-FFF2-40B4-BE49-F238E27FC236}">
                <a16:creationId xmlns:a16="http://schemas.microsoft.com/office/drawing/2014/main" id="{41DE862D-2D1A-B6AF-51D8-BEE069DFE5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4678" y="1628868"/>
            <a:ext cx="225880" cy="117850"/>
          </a:xfrm>
          <a:prstGeom prst="rect">
            <a:avLst/>
          </a:prstGeom>
        </p:spPr>
      </p:pic>
      <p:pic>
        <p:nvPicPr>
          <p:cNvPr id="15" name="Image 14">
            <a:extLst>
              <a:ext uri="{FF2B5EF4-FFF2-40B4-BE49-F238E27FC236}">
                <a16:creationId xmlns:a16="http://schemas.microsoft.com/office/drawing/2014/main" id="{51F8D6B6-CD77-8981-9DF4-490DC41E58E1}"/>
              </a:ext>
            </a:extLst>
          </p:cNvPr>
          <p:cNvPicPr>
            <a:picLocks noChangeAspect="1"/>
          </p:cNvPicPr>
          <p:nvPr/>
        </p:nvPicPr>
        <p:blipFill>
          <a:blip r:embed="rId4"/>
          <a:stretch>
            <a:fillRect/>
          </a:stretch>
        </p:blipFill>
        <p:spPr>
          <a:xfrm>
            <a:off x="7744678" y="2136119"/>
            <a:ext cx="233363" cy="107671"/>
          </a:xfrm>
          <a:prstGeom prst="rect">
            <a:avLst/>
          </a:prstGeom>
        </p:spPr>
      </p:pic>
      <p:pic>
        <p:nvPicPr>
          <p:cNvPr id="16" name="Image 15">
            <a:extLst>
              <a:ext uri="{FF2B5EF4-FFF2-40B4-BE49-F238E27FC236}">
                <a16:creationId xmlns:a16="http://schemas.microsoft.com/office/drawing/2014/main" id="{F6B53A70-E785-8C1C-C15B-C3535C00377A}"/>
              </a:ext>
            </a:extLst>
          </p:cNvPr>
          <p:cNvPicPr>
            <a:picLocks noChangeAspect="1"/>
          </p:cNvPicPr>
          <p:nvPr/>
        </p:nvPicPr>
        <p:blipFill>
          <a:blip r:embed="rId4"/>
          <a:stretch>
            <a:fillRect/>
          </a:stretch>
        </p:blipFill>
        <p:spPr>
          <a:xfrm>
            <a:off x="7744678" y="1457181"/>
            <a:ext cx="233363" cy="107671"/>
          </a:xfrm>
          <a:prstGeom prst="rect">
            <a:avLst/>
          </a:prstGeom>
        </p:spPr>
      </p:pic>
      <p:pic>
        <p:nvPicPr>
          <p:cNvPr id="5" name="Image 4">
            <a:extLst>
              <a:ext uri="{FF2B5EF4-FFF2-40B4-BE49-F238E27FC236}">
                <a16:creationId xmlns:a16="http://schemas.microsoft.com/office/drawing/2014/main" id="{E4C78DD7-8418-E8B5-80FD-83212561C4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0575" y="3773598"/>
            <a:ext cx="225880" cy="121154"/>
          </a:xfrm>
          <a:prstGeom prst="rect">
            <a:avLst/>
          </a:prstGeom>
        </p:spPr>
      </p:pic>
    </p:spTree>
    <p:extLst>
      <p:ext uri="{BB962C8B-B14F-4D97-AF65-F5344CB8AC3E}">
        <p14:creationId xmlns:p14="http://schemas.microsoft.com/office/powerpoint/2010/main" val="250585810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lnSpcReduction="10000"/>
      </a:bodyPr>
      <a:lstStyle>
        <a:defPPr>
          <a:defRPr dirty="0"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920216A0EE384CBD197DC9B9F5B2F6" ma:contentTypeVersion="4" ma:contentTypeDescription="Een nieuw document maken." ma:contentTypeScope="" ma:versionID="9828200454014205e6c4cb83c358f364">
  <xsd:schema xmlns:xsd="http://www.w3.org/2001/XMLSchema" xmlns:xs="http://www.w3.org/2001/XMLSchema" xmlns:p="http://schemas.microsoft.com/office/2006/metadata/properties" xmlns:ns3="be7f73ae-e97e-4b65-bde3-9f1ae6468dec" targetNamespace="http://schemas.microsoft.com/office/2006/metadata/properties" ma:root="true" ma:fieldsID="778bd6958838aa16d32340cece7d2b37" ns3:_="">
    <xsd:import namespace="be7f73ae-e97e-4b65-bde3-9f1ae6468de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7f73ae-e97e-4b65-bde3-9f1ae6468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668725-9CE1-4307-AC98-D93B71B2484E}">
  <ds:schemaRef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be7f73ae-e97e-4b65-bde3-9f1ae6468dec"/>
    <ds:schemaRef ds:uri="http://www.w3.org/XML/1998/namespace"/>
  </ds:schemaRefs>
</ds:datastoreItem>
</file>

<file path=customXml/itemProps2.xml><?xml version="1.0" encoding="utf-8"?>
<ds:datastoreItem xmlns:ds="http://schemas.openxmlformats.org/officeDocument/2006/customXml" ds:itemID="{7FA61407-E0BC-4A25-BC3A-0EDF2FB08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7f73ae-e97e-4b65-bde3-9f1ae6468d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B41860-B555-4E5B-B77A-6734042F90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9143</TotalTime>
  <Words>2036</Words>
  <Application>Microsoft Office PowerPoint</Application>
  <PresentationFormat>Affichage à l'écran (16:9)</PresentationFormat>
  <Paragraphs>322</Paragraphs>
  <Slides>14</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Lucida Grande</vt:lpstr>
      <vt:lpstr>Source Sans Pro</vt:lpstr>
      <vt:lpstr>Thème Office</vt:lpstr>
      <vt:lpstr>  Evaluation institutionnelle de l’Université de Liège Plan d’actions </vt:lpstr>
      <vt:lpstr>Structure du plan d’actions institutionnel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Minon</dc:creator>
  <cp:lastModifiedBy>Vandeleene Catherine</cp:lastModifiedBy>
  <cp:revision>178</cp:revision>
  <dcterms:created xsi:type="dcterms:W3CDTF">2018-03-13T16:35:22Z</dcterms:created>
  <dcterms:modified xsi:type="dcterms:W3CDTF">2023-01-25T18:06:19Z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0x0101004B920216A0EE384CBD197DC9B9F5B2F6</vt:lpwstr>
  </property>
</Properties>
</file>