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71" r:id="rId2"/>
    <p:sldId id="273" r:id="rId3"/>
    <p:sldId id="269" r:id="rId4"/>
    <p:sldId id="258" r:id="rId5"/>
    <p:sldId id="274" r:id="rId6"/>
    <p:sldId id="276" r:id="rId7"/>
    <p:sldId id="277" r:id="rId8"/>
    <p:sldId id="278" r:id="rId9"/>
    <p:sldId id="279" r:id="rId10"/>
    <p:sldId id="280" r:id="rId11"/>
    <p:sldId id="281" r:id="rId12"/>
    <p:sldId id="284" r:id="rId13"/>
    <p:sldId id="283" r:id="rId14"/>
    <p:sldId id="285" r:id="rId15"/>
    <p:sldId id="287" r:id="rId16"/>
    <p:sldId id="288" r:id="rId17"/>
    <p:sldId id="290" r:id="rId18"/>
    <p:sldId id="293" r:id="rId19"/>
    <p:sldId id="294" r:id="rId20"/>
    <p:sldId id="295" r:id="rId21"/>
    <p:sldId id="296" r:id="rId22"/>
    <p:sldId id="297" r:id="rId23"/>
    <p:sldId id="299" r:id="rId24"/>
    <p:sldId id="301" r:id="rId25"/>
    <p:sldId id="275" r:id="rId26"/>
    <p:sldId id="298" r:id="rId27"/>
    <p:sldId id="302" r:id="rId28"/>
    <p:sldId id="260" r:id="rId29"/>
    <p:sldId id="303" r:id="rId30"/>
    <p:sldId id="990" r:id="rId31"/>
    <p:sldId id="991" r:id="rId32"/>
    <p:sldId id="304" r:id="rId33"/>
    <p:sldId id="305" r:id="rId34"/>
    <p:sldId id="306" r:id="rId35"/>
    <p:sldId id="307" r:id="rId36"/>
    <p:sldId id="308" r:id="rId37"/>
    <p:sldId id="309" r:id="rId38"/>
    <p:sldId id="310" r:id="rId39"/>
    <p:sldId id="981" r:id="rId40"/>
    <p:sldId id="982" r:id="rId41"/>
    <p:sldId id="311" r:id="rId42"/>
    <p:sldId id="312" r:id="rId43"/>
    <p:sldId id="313" r:id="rId44"/>
    <p:sldId id="314" r:id="rId45"/>
    <p:sldId id="315" r:id="rId46"/>
    <p:sldId id="261" r:id="rId47"/>
    <p:sldId id="317" r:id="rId48"/>
    <p:sldId id="323" r:id="rId49"/>
    <p:sldId id="316" r:id="rId50"/>
    <p:sldId id="330" r:id="rId51"/>
    <p:sldId id="318" r:id="rId52"/>
    <p:sldId id="319" r:id="rId53"/>
    <p:sldId id="320" r:id="rId54"/>
    <p:sldId id="331" r:id="rId55"/>
    <p:sldId id="329" r:id="rId56"/>
    <p:sldId id="322" r:id="rId57"/>
    <p:sldId id="324"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440B"/>
    <a:srgbClr val="9AA2A2"/>
    <a:srgbClr val="006BAF"/>
    <a:srgbClr val="008FC3"/>
    <a:srgbClr val="03AFEA"/>
    <a:srgbClr val="FF66FF"/>
    <a:srgbClr val="178BBD"/>
    <a:srgbClr val="FF00FF"/>
    <a:srgbClr val="486474"/>
    <a:srgbClr val="6086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013" autoAdjust="0"/>
  </p:normalViewPr>
  <p:slideViewPr>
    <p:cSldViewPr snapToGrid="0">
      <p:cViewPr varScale="1">
        <p:scale>
          <a:sx n="68" d="100"/>
          <a:sy n="68" d="100"/>
        </p:scale>
        <p:origin x="1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208EFA-7D2F-4433-A83C-D0D22B63C3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BE"/>
        </a:p>
      </dgm:t>
    </dgm:pt>
    <dgm:pt modelId="{4575ECF7-15A9-44EF-A9FF-206CD4CC5AD4}">
      <dgm:prSet phldrT="[Texte]" custT="1"/>
      <dgm:spPr/>
      <dgm:t>
        <a:bodyPr/>
        <a:lstStyle/>
        <a:p>
          <a:r>
            <a:rPr lang="fr-BE" sz="1400" dirty="0"/>
            <a:t>Affinage de 10 m3/h des eaux usées épurées en vue d’améliorer </a:t>
          </a:r>
        </a:p>
        <a:p>
          <a:r>
            <a:rPr lang="fr-BE" sz="1400" dirty="0"/>
            <a:t>la qualité d’eau pour divers cas de réutilisation</a:t>
          </a:r>
        </a:p>
      </dgm:t>
    </dgm:pt>
    <dgm:pt modelId="{9228B64E-2DB9-4748-871D-9217CE8A6865}" type="parTrans" cxnId="{00909B08-FD35-4BFA-BF19-9163CB7BF2D4}">
      <dgm:prSet/>
      <dgm:spPr/>
      <dgm:t>
        <a:bodyPr/>
        <a:lstStyle/>
        <a:p>
          <a:endParaRPr lang="fr-BE" sz="1200"/>
        </a:p>
      </dgm:t>
    </dgm:pt>
    <dgm:pt modelId="{6A843A56-861F-4EC5-83DE-C29E1230FE4D}" type="sibTrans" cxnId="{00909B08-FD35-4BFA-BF19-9163CB7BF2D4}">
      <dgm:prSet/>
      <dgm:spPr/>
      <dgm:t>
        <a:bodyPr/>
        <a:lstStyle/>
        <a:p>
          <a:endParaRPr lang="fr-BE" sz="1200"/>
        </a:p>
      </dgm:t>
    </dgm:pt>
    <dgm:pt modelId="{3219DCCF-0803-435B-BE6E-40541292A485}">
      <dgm:prSet phldrT="[Texte]" custT="1"/>
      <dgm:spPr/>
      <dgm:t>
        <a:bodyPr/>
        <a:lstStyle/>
        <a:p>
          <a:r>
            <a:rPr lang="fr-BE" sz="1400" dirty="0"/>
            <a:t>Production d’eau de service (utilisation interne, hydro cureuses, …) </a:t>
          </a:r>
        </a:p>
      </dgm:t>
    </dgm:pt>
    <dgm:pt modelId="{E0919E8F-D971-4829-A8AC-C12870A0473E}" type="sibTrans" cxnId="{F0819DD7-FAE7-464E-94F2-AAD5E1A4DB6E}">
      <dgm:prSet/>
      <dgm:spPr/>
      <dgm:t>
        <a:bodyPr/>
        <a:lstStyle/>
        <a:p>
          <a:endParaRPr lang="fr-BE" sz="1200"/>
        </a:p>
      </dgm:t>
    </dgm:pt>
    <dgm:pt modelId="{29E42C46-7B24-430B-B1D7-765D4067767D}" type="parTrans" cxnId="{F0819DD7-FAE7-464E-94F2-AAD5E1A4DB6E}">
      <dgm:prSet/>
      <dgm:spPr/>
      <dgm:t>
        <a:bodyPr/>
        <a:lstStyle/>
        <a:p>
          <a:endParaRPr lang="fr-BE" sz="1200"/>
        </a:p>
      </dgm:t>
    </dgm:pt>
    <dgm:pt modelId="{65D27A93-671F-4D1A-8740-326A16A40588}">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BE" sz="1400" b="0" u="none" dirty="0"/>
            <a:t>Production d’eau à vocation agricole (irrigation)</a:t>
          </a:r>
        </a:p>
      </dgm:t>
    </dgm:pt>
    <dgm:pt modelId="{7A30FB5E-736A-4DAD-9E0A-ECFCF4AB2289}" type="sibTrans" cxnId="{7B205A8E-9C46-4DB6-93EA-B17706B74880}">
      <dgm:prSet/>
      <dgm:spPr/>
      <dgm:t>
        <a:bodyPr/>
        <a:lstStyle/>
        <a:p>
          <a:endParaRPr lang="fr-BE" sz="1200"/>
        </a:p>
      </dgm:t>
    </dgm:pt>
    <dgm:pt modelId="{04852F8D-F118-4BCE-AFB6-83CF9B8805D1}" type="parTrans" cxnId="{7B205A8E-9C46-4DB6-93EA-B17706B74880}">
      <dgm:prSet/>
      <dgm:spPr/>
      <dgm:t>
        <a:bodyPr/>
        <a:lstStyle/>
        <a:p>
          <a:endParaRPr lang="fr-BE" sz="1200"/>
        </a:p>
      </dgm:t>
    </dgm:pt>
    <dgm:pt modelId="{B95550F4-B6F0-4621-8AD5-4B0CEC8CDA1F}">
      <dgm:prSet phldrT="[Texte]" custT="1"/>
      <dgm:spPr/>
      <dgm:t>
        <a:bodyPr/>
        <a:lstStyle/>
        <a:p>
          <a:r>
            <a:rPr lang="fr-BE" sz="1400" b="0" u="none" dirty="0"/>
            <a:t>Production d’eau de qualité Potabilisable (R&amp;D</a:t>
          </a:r>
          <a:r>
            <a:rPr lang="fr-BE" sz="1200" b="0" u="none" dirty="0"/>
            <a:t>)</a:t>
          </a:r>
        </a:p>
      </dgm:t>
    </dgm:pt>
    <dgm:pt modelId="{E5F4E9AC-510F-4E15-8B3B-7E612C035D6F}" type="sibTrans" cxnId="{2A697E67-BD4A-43DF-B2E7-D5C4376CA5BC}">
      <dgm:prSet/>
      <dgm:spPr/>
      <dgm:t>
        <a:bodyPr/>
        <a:lstStyle/>
        <a:p>
          <a:endParaRPr lang="fr-BE" sz="1200"/>
        </a:p>
      </dgm:t>
    </dgm:pt>
    <dgm:pt modelId="{707714C7-6072-446E-BF28-D6402CC251A1}" type="parTrans" cxnId="{2A697E67-BD4A-43DF-B2E7-D5C4376CA5BC}">
      <dgm:prSet/>
      <dgm:spPr/>
      <dgm:t>
        <a:bodyPr/>
        <a:lstStyle/>
        <a:p>
          <a:endParaRPr lang="fr-BE" sz="1200"/>
        </a:p>
      </dgm:t>
    </dgm:pt>
    <dgm:pt modelId="{6A012738-B7A3-457E-9095-30F0A3E2D491}">
      <dgm:prSet phldrT="[Texte]" custT="1"/>
      <dgm:spPr/>
      <dgm:t>
        <a:bodyPr/>
        <a:lstStyle/>
        <a:p>
          <a:pPr marR="0" eaLnBrk="1" fontAlgn="auto" latinLnBrk="0" hangingPunct="1">
            <a:buClrTx/>
            <a:buSzTx/>
            <a:buFontTx/>
            <a:buNone/>
            <a:tabLst/>
            <a:defRPr/>
          </a:pPr>
          <a:r>
            <a:rPr lang="fr-BE" sz="1400" b="0" u="none" dirty="0"/>
            <a:t>Production d’eau à vocation Industrielle</a:t>
          </a:r>
        </a:p>
      </dgm:t>
    </dgm:pt>
    <dgm:pt modelId="{6C4FD62B-1BD2-45EF-88CE-1F18D93A878C}" type="sibTrans" cxnId="{2B3DDC6E-DCF3-413C-9A7A-7588DF6FB332}">
      <dgm:prSet/>
      <dgm:spPr/>
      <dgm:t>
        <a:bodyPr/>
        <a:lstStyle/>
        <a:p>
          <a:endParaRPr lang="fr-BE" sz="1200"/>
        </a:p>
      </dgm:t>
    </dgm:pt>
    <dgm:pt modelId="{7F402199-8674-4655-A067-90871D6C4B5B}" type="parTrans" cxnId="{2B3DDC6E-DCF3-413C-9A7A-7588DF6FB332}">
      <dgm:prSet/>
      <dgm:spPr/>
      <dgm:t>
        <a:bodyPr/>
        <a:lstStyle/>
        <a:p>
          <a:endParaRPr lang="fr-BE" sz="1200"/>
        </a:p>
      </dgm:t>
    </dgm:pt>
    <dgm:pt modelId="{12E8F521-9E9F-434B-A679-6598FBD29995}" type="pres">
      <dgm:prSet presAssocID="{F2208EFA-7D2F-4433-A83C-D0D22B63C358}" presName="hierChild1" presStyleCnt="0">
        <dgm:presLayoutVars>
          <dgm:orgChart val="1"/>
          <dgm:chPref val="1"/>
          <dgm:dir/>
          <dgm:animOne val="branch"/>
          <dgm:animLvl val="lvl"/>
          <dgm:resizeHandles/>
        </dgm:presLayoutVars>
      </dgm:prSet>
      <dgm:spPr/>
      <dgm:t>
        <a:bodyPr/>
        <a:lstStyle/>
        <a:p>
          <a:endParaRPr lang="fr-FR"/>
        </a:p>
      </dgm:t>
    </dgm:pt>
    <dgm:pt modelId="{FC936571-6E60-4427-AABE-BD0CB9948C76}" type="pres">
      <dgm:prSet presAssocID="{4575ECF7-15A9-44EF-A9FF-206CD4CC5AD4}" presName="hierRoot1" presStyleCnt="0">
        <dgm:presLayoutVars>
          <dgm:hierBranch val="init"/>
        </dgm:presLayoutVars>
      </dgm:prSet>
      <dgm:spPr/>
    </dgm:pt>
    <dgm:pt modelId="{1BC8E0E8-6416-48DA-8E26-FEBAC2AEDAB3}" type="pres">
      <dgm:prSet presAssocID="{4575ECF7-15A9-44EF-A9FF-206CD4CC5AD4}" presName="rootComposite1" presStyleCnt="0"/>
      <dgm:spPr/>
    </dgm:pt>
    <dgm:pt modelId="{BD97A912-669C-4B3D-B7D7-397FA7EFD4B0}" type="pres">
      <dgm:prSet presAssocID="{4575ECF7-15A9-44EF-A9FF-206CD4CC5AD4}" presName="rootText1" presStyleLbl="node0" presStyleIdx="0" presStyleCnt="1" custScaleX="171128" custScaleY="158263" custLinFactNeighborX="791" custLinFactNeighborY="7114">
        <dgm:presLayoutVars>
          <dgm:chPref val="3"/>
        </dgm:presLayoutVars>
      </dgm:prSet>
      <dgm:spPr/>
      <dgm:t>
        <a:bodyPr/>
        <a:lstStyle/>
        <a:p>
          <a:endParaRPr lang="fr-FR"/>
        </a:p>
      </dgm:t>
    </dgm:pt>
    <dgm:pt modelId="{B79EDC9F-9AAC-4419-A681-270D7A930CC9}" type="pres">
      <dgm:prSet presAssocID="{4575ECF7-15A9-44EF-A9FF-206CD4CC5AD4}" presName="rootConnector1" presStyleLbl="node1" presStyleIdx="0" presStyleCnt="0"/>
      <dgm:spPr/>
      <dgm:t>
        <a:bodyPr/>
        <a:lstStyle/>
        <a:p>
          <a:endParaRPr lang="fr-FR"/>
        </a:p>
      </dgm:t>
    </dgm:pt>
    <dgm:pt modelId="{B7D94F9B-FD0A-41F1-9BEC-010ECE5B6C17}" type="pres">
      <dgm:prSet presAssocID="{4575ECF7-15A9-44EF-A9FF-206CD4CC5AD4}" presName="hierChild2" presStyleCnt="0"/>
      <dgm:spPr/>
    </dgm:pt>
    <dgm:pt modelId="{1B098414-2CC5-44C4-BD31-79926726C2AF}" type="pres">
      <dgm:prSet presAssocID="{29E42C46-7B24-430B-B1D7-765D4067767D}" presName="Name37" presStyleLbl="parChTrans1D2" presStyleIdx="0" presStyleCnt="4"/>
      <dgm:spPr/>
      <dgm:t>
        <a:bodyPr/>
        <a:lstStyle/>
        <a:p>
          <a:endParaRPr lang="fr-FR"/>
        </a:p>
      </dgm:t>
    </dgm:pt>
    <dgm:pt modelId="{360C3607-45F7-471F-8624-1A7B40EE4A03}" type="pres">
      <dgm:prSet presAssocID="{3219DCCF-0803-435B-BE6E-40541292A485}" presName="hierRoot2" presStyleCnt="0">
        <dgm:presLayoutVars>
          <dgm:hierBranch val="init"/>
        </dgm:presLayoutVars>
      </dgm:prSet>
      <dgm:spPr/>
    </dgm:pt>
    <dgm:pt modelId="{4CF0F2A4-A284-41C5-B04E-05E2639499B8}" type="pres">
      <dgm:prSet presAssocID="{3219DCCF-0803-435B-BE6E-40541292A485}" presName="rootComposite" presStyleCnt="0"/>
      <dgm:spPr/>
    </dgm:pt>
    <dgm:pt modelId="{77EB0C1B-503C-4921-A9FC-7AEFBC3A95BB}" type="pres">
      <dgm:prSet presAssocID="{3219DCCF-0803-435B-BE6E-40541292A485}" presName="rootText" presStyleLbl="node2" presStyleIdx="0" presStyleCnt="4" custScaleY="133056">
        <dgm:presLayoutVars>
          <dgm:chPref val="3"/>
        </dgm:presLayoutVars>
      </dgm:prSet>
      <dgm:spPr/>
      <dgm:t>
        <a:bodyPr/>
        <a:lstStyle/>
        <a:p>
          <a:endParaRPr lang="fr-FR"/>
        </a:p>
      </dgm:t>
    </dgm:pt>
    <dgm:pt modelId="{90C559C8-8C76-40DC-9B82-B6666FFB0FF7}" type="pres">
      <dgm:prSet presAssocID="{3219DCCF-0803-435B-BE6E-40541292A485}" presName="rootConnector" presStyleLbl="node2" presStyleIdx="0" presStyleCnt="4"/>
      <dgm:spPr/>
      <dgm:t>
        <a:bodyPr/>
        <a:lstStyle/>
        <a:p>
          <a:endParaRPr lang="fr-FR"/>
        </a:p>
      </dgm:t>
    </dgm:pt>
    <dgm:pt modelId="{89E4A5F2-565B-4B2E-B334-84D8396E29AC}" type="pres">
      <dgm:prSet presAssocID="{3219DCCF-0803-435B-BE6E-40541292A485}" presName="hierChild4" presStyleCnt="0"/>
      <dgm:spPr/>
    </dgm:pt>
    <dgm:pt modelId="{D68F2421-4577-49EB-9DF7-CD6D04736EDC}" type="pres">
      <dgm:prSet presAssocID="{3219DCCF-0803-435B-BE6E-40541292A485}" presName="hierChild5" presStyleCnt="0"/>
      <dgm:spPr/>
    </dgm:pt>
    <dgm:pt modelId="{2F91FA8C-3438-430E-9A5A-9EB662A87997}" type="pres">
      <dgm:prSet presAssocID="{04852F8D-F118-4BCE-AFB6-83CF9B8805D1}" presName="Name37" presStyleLbl="parChTrans1D2" presStyleIdx="1" presStyleCnt="4"/>
      <dgm:spPr/>
      <dgm:t>
        <a:bodyPr/>
        <a:lstStyle/>
        <a:p>
          <a:endParaRPr lang="fr-FR"/>
        </a:p>
      </dgm:t>
    </dgm:pt>
    <dgm:pt modelId="{79DA77E4-F7A5-4CB4-ADDC-069C7646C55F}" type="pres">
      <dgm:prSet presAssocID="{65D27A93-671F-4D1A-8740-326A16A40588}" presName="hierRoot2" presStyleCnt="0">
        <dgm:presLayoutVars>
          <dgm:hierBranch val="init"/>
        </dgm:presLayoutVars>
      </dgm:prSet>
      <dgm:spPr/>
    </dgm:pt>
    <dgm:pt modelId="{9E6FDDA3-C1D2-47A3-A5D4-E2CF1EE1D7FA}" type="pres">
      <dgm:prSet presAssocID="{65D27A93-671F-4D1A-8740-326A16A40588}" presName="rootComposite" presStyleCnt="0"/>
      <dgm:spPr/>
    </dgm:pt>
    <dgm:pt modelId="{AD6F5568-A369-4208-BA31-E0F62F5777FF}" type="pres">
      <dgm:prSet presAssocID="{65D27A93-671F-4D1A-8740-326A16A40588}" presName="rootText" presStyleLbl="node2" presStyleIdx="1" presStyleCnt="4" custScaleY="136695">
        <dgm:presLayoutVars>
          <dgm:chPref val="3"/>
        </dgm:presLayoutVars>
      </dgm:prSet>
      <dgm:spPr/>
      <dgm:t>
        <a:bodyPr/>
        <a:lstStyle/>
        <a:p>
          <a:endParaRPr lang="fr-FR"/>
        </a:p>
      </dgm:t>
    </dgm:pt>
    <dgm:pt modelId="{FD2C97B3-F628-44BD-8622-C1771669B8FC}" type="pres">
      <dgm:prSet presAssocID="{65D27A93-671F-4D1A-8740-326A16A40588}" presName="rootConnector" presStyleLbl="node2" presStyleIdx="1" presStyleCnt="4"/>
      <dgm:spPr/>
      <dgm:t>
        <a:bodyPr/>
        <a:lstStyle/>
        <a:p>
          <a:endParaRPr lang="fr-FR"/>
        </a:p>
      </dgm:t>
    </dgm:pt>
    <dgm:pt modelId="{22C5441B-8B85-4CE5-AC19-1D51ACCE3002}" type="pres">
      <dgm:prSet presAssocID="{65D27A93-671F-4D1A-8740-326A16A40588}" presName="hierChild4" presStyleCnt="0"/>
      <dgm:spPr/>
    </dgm:pt>
    <dgm:pt modelId="{139D12B6-8654-4EC4-9313-DF1ABAC88415}" type="pres">
      <dgm:prSet presAssocID="{65D27A93-671F-4D1A-8740-326A16A40588}" presName="hierChild5" presStyleCnt="0"/>
      <dgm:spPr/>
    </dgm:pt>
    <dgm:pt modelId="{4BC17542-41F0-485B-863A-3617D9D174A3}" type="pres">
      <dgm:prSet presAssocID="{7F402199-8674-4655-A067-90871D6C4B5B}" presName="Name37" presStyleLbl="parChTrans1D2" presStyleIdx="2" presStyleCnt="4"/>
      <dgm:spPr/>
      <dgm:t>
        <a:bodyPr/>
        <a:lstStyle/>
        <a:p>
          <a:endParaRPr lang="fr-FR"/>
        </a:p>
      </dgm:t>
    </dgm:pt>
    <dgm:pt modelId="{1FBF80B2-9704-4B67-ACAF-10FE321A25DB}" type="pres">
      <dgm:prSet presAssocID="{6A012738-B7A3-457E-9095-30F0A3E2D491}" presName="hierRoot2" presStyleCnt="0">
        <dgm:presLayoutVars>
          <dgm:hierBranch val="init"/>
        </dgm:presLayoutVars>
      </dgm:prSet>
      <dgm:spPr/>
    </dgm:pt>
    <dgm:pt modelId="{71E8BDED-DCCC-443D-951F-8226862E7109}" type="pres">
      <dgm:prSet presAssocID="{6A012738-B7A3-457E-9095-30F0A3E2D491}" presName="rootComposite" presStyleCnt="0"/>
      <dgm:spPr/>
    </dgm:pt>
    <dgm:pt modelId="{DFBEE9FA-A74E-40AD-8598-07C0AB4A6993}" type="pres">
      <dgm:prSet presAssocID="{6A012738-B7A3-457E-9095-30F0A3E2D491}" presName="rootText" presStyleLbl="node2" presStyleIdx="2" presStyleCnt="4" custScaleY="139861">
        <dgm:presLayoutVars>
          <dgm:chPref val="3"/>
        </dgm:presLayoutVars>
      </dgm:prSet>
      <dgm:spPr/>
      <dgm:t>
        <a:bodyPr/>
        <a:lstStyle/>
        <a:p>
          <a:endParaRPr lang="fr-FR"/>
        </a:p>
      </dgm:t>
    </dgm:pt>
    <dgm:pt modelId="{836176A8-2666-4C23-8158-1ED39933D7D2}" type="pres">
      <dgm:prSet presAssocID="{6A012738-B7A3-457E-9095-30F0A3E2D491}" presName="rootConnector" presStyleLbl="node2" presStyleIdx="2" presStyleCnt="4"/>
      <dgm:spPr/>
      <dgm:t>
        <a:bodyPr/>
        <a:lstStyle/>
        <a:p>
          <a:endParaRPr lang="fr-FR"/>
        </a:p>
      </dgm:t>
    </dgm:pt>
    <dgm:pt modelId="{12BF384C-156D-41E6-B7DC-257A69B47E8D}" type="pres">
      <dgm:prSet presAssocID="{6A012738-B7A3-457E-9095-30F0A3E2D491}" presName="hierChild4" presStyleCnt="0"/>
      <dgm:spPr/>
    </dgm:pt>
    <dgm:pt modelId="{DF99DF37-6B0E-412B-8A1A-18D85507262D}" type="pres">
      <dgm:prSet presAssocID="{6A012738-B7A3-457E-9095-30F0A3E2D491}" presName="hierChild5" presStyleCnt="0"/>
      <dgm:spPr/>
    </dgm:pt>
    <dgm:pt modelId="{B2A88D91-5D51-4FA6-A729-F49D9BBB93FD}" type="pres">
      <dgm:prSet presAssocID="{707714C7-6072-446E-BF28-D6402CC251A1}" presName="Name37" presStyleLbl="parChTrans1D2" presStyleIdx="3" presStyleCnt="4"/>
      <dgm:spPr/>
      <dgm:t>
        <a:bodyPr/>
        <a:lstStyle/>
        <a:p>
          <a:endParaRPr lang="fr-FR"/>
        </a:p>
      </dgm:t>
    </dgm:pt>
    <dgm:pt modelId="{D9BAD281-4A85-439C-9971-B4A1A1E2A4A5}" type="pres">
      <dgm:prSet presAssocID="{B95550F4-B6F0-4621-8AD5-4B0CEC8CDA1F}" presName="hierRoot2" presStyleCnt="0">
        <dgm:presLayoutVars>
          <dgm:hierBranch val="init"/>
        </dgm:presLayoutVars>
      </dgm:prSet>
      <dgm:spPr/>
    </dgm:pt>
    <dgm:pt modelId="{D9855E7F-2F6E-4A5C-9E3C-1C4044234ADE}" type="pres">
      <dgm:prSet presAssocID="{B95550F4-B6F0-4621-8AD5-4B0CEC8CDA1F}" presName="rootComposite" presStyleCnt="0"/>
      <dgm:spPr/>
    </dgm:pt>
    <dgm:pt modelId="{C6B34308-57F0-472F-9573-D198385886F0}" type="pres">
      <dgm:prSet presAssocID="{B95550F4-B6F0-4621-8AD5-4B0CEC8CDA1F}" presName="rootText" presStyleLbl="node2" presStyleIdx="3" presStyleCnt="4" custScaleY="143026">
        <dgm:presLayoutVars>
          <dgm:chPref val="3"/>
        </dgm:presLayoutVars>
      </dgm:prSet>
      <dgm:spPr/>
      <dgm:t>
        <a:bodyPr/>
        <a:lstStyle/>
        <a:p>
          <a:endParaRPr lang="fr-FR"/>
        </a:p>
      </dgm:t>
    </dgm:pt>
    <dgm:pt modelId="{01E3D716-406C-4ED3-B5A2-1783763171B8}" type="pres">
      <dgm:prSet presAssocID="{B95550F4-B6F0-4621-8AD5-4B0CEC8CDA1F}" presName="rootConnector" presStyleLbl="node2" presStyleIdx="3" presStyleCnt="4"/>
      <dgm:spPr/>
      <dgm:t>
        <a:bodyPr/>
        <a:lstStyle/>
        <a:p>
          <a:endParaRPr lang="fr-FR"/>
        </a:p>
      </dgm:t>
    </dgm:pt>
    <dgm:pt modelId="{7056961E-541F-4EF4-A896-325A465DCB4C}" type="pres">
      <dgm:prSet presAssocID="{B95550F4-B6F0-4621-8AD5-4B0CEC8CDA1F}" presName="hierChild4" presStyleCnt="0"/>
      <dgm:spPr/>
    </dgm:pt>
    <dgm:pt modelId="{9BD740FC-0B2B-4F2E-B2FA-A8195DAA85C6}" type="pres">
      <dgm:prSet presAssocID="{B95550F4-B6F0-4621-8AD5-4B0CEC8CDA1F}" presName="hierChild5" presStyleCnt="0"/>
      <dgm:spPr/>
    </dgm:pt>
    <dgm:pt modelId="{424A057B-3780-4A37-BE6A-1DDB5B7F83DE}" type="pres">
      <dgm:prSet presAssocID="{4575ECF7-15A9-44EF-A9FF-206CD4CC5AD4}" presName="hierChild3" presStyleCnt="0"/>
      <dgm:spPr/>
    </dgm:pt>
  </dgm:ptLst>
  <dgm:cxnLst>
    <dgm:cxn modelId="{A4D18CBB-287D-49DB-B5DE-CB5E25387F0F}" type="presOf" srcId="{65D27A93-671F-4D1A-8740-326A16A40588}" destId="{AD6F5568-A369-4208-BA31-E0F62F5777FF}" srcOrd="0" destOrd="0" presId="urn:microsoft.com/office/officeart/2005/8/layout/orgChart1"/>
    <dgm:cxn modelId="{FB48C69D-79AD-4A1B-AE7F-D34F240248A5}" type="presOf" srcId="{4575ECF7-15A9-44EF-A9FF-206CD4CC5AD4}" destId="{BD97A912-669C-4B3D-B7D7-397FA7EFD4B0}" srcOrd="0" destOrd="0" presId="urn:microsoft.com/office/officeart/2005/8/layout/orgChart1"/>
    <dgm:cxn modelId="{8DE78FFA-D01E-4B37-87F5-33554516CB86}" type="presOf" srcId="{4575ECF7-15A9-44EF-A9FF-206CD4CC5AD4}" destId="{B79EDC9F-9AAC-4419-A681-270D7A930CC9}" srcOrd="1" destOrd="0" presId="urn:microsoft.com/office/officeart/2005/8/layout/orgChart1"/>
    <dgm:cxn modelId="{17B2CB04-557B-4A12-A8F9-482B2F694D50}" type="presOf" srcId="{29E42C46-7B24-430B-B1D7-765D4067767D}" destId="{1B098414-2CC5-44C4-BD31-79926726C2AF}" srcOrd="0" destOrd="0" presId="urn:microsoft.com/office/officeart/2005/8/layout/orgChart1"/>
    <dgm:cxn modelId="{0B4576C4-1BF3-4A2A-BF0B-DFA9D05DAC7A}" type="presOf" srcId="{B95550F4-B6F0-4621-8AD5-4B0CEC8CDA1F}" destId="{01E3D716-406C-4ED3-B5A2-1783763171B8}" srcOrd="1" destOrd="0" presId="urn:microsoft.com/office/officeart/2005/8/layout/orgChart1"/>
    <dgm:cxn modelId="{F7F21FD6-2E62-49E6-99C2-D93BC29972E9}" type="presOf" srcId="{7F402199-8674-4655-A067-90871D6C4B5B}" destId="{4BC17542-41F0-485B-863A-3617D9D174A3}" srcOrd="0" destOrd="0" presId="urn:microsoft.com/office/officeart/2005/8/layout/orgChart1"/>
    <dgm:cxn modelId="{5ED9A61E-FCAC-4EF7-9B75-47043201C229}" type="presOf" srcId="{3219DCCF-0803-435B-BE6E-40541292A485}" destId="{77EB0C1B-503C-4921-A9FC-7AEFBC3A95BB}" srcOrd="0" destOrd="0" presId="urn:microsoft.com/office/officeart/2005/8/layout/orgChart1"/>
    <dgm:cxn modelId="{FDADB907-9A49-46D9-8EC1-B5ABD7410BF5}" type="presOf" srcId="{F2208EFA-7D2F-4433-A83C-D0D22B63C358}" destId="{12E8F521-9E9F-434B-A679-6598FBD29995}" srcOrd="0" destOrd="0" presId="urn:microsoft.com/office/officeart/2005/8/layout/orgChart1"/>
    <dgm:cxn modelId="{00909B08-FD35-4BFA-BF19-9163CB7BF2D4}" srcId="{F2208EFA-7D2F-4433-A83C-D0D22B63C358}" destId="{4575ECF7-15A9-44EF-A9FF-206CD4CC5AD4}" srcOrd="0" destOrd="0" parTransId="{9228B64E-2DB9-4748-871D-9217CE8A6865}" sibTransId="{6A843A56-861F-4EC5-83DE-C29E1230FE4D}"/>
    <dgm:cxn modelId="{F0819DD7-FAE7-464E-94F2-AAD5E1A4DB6E}" srcId="{4575ECF7-15A9-44EF-A9FF-206CD4CC5AD4}" destId="{3219DCCF-0803-435B-BE6E-40541292A485}" srcOrd="0" destOrd="0" parTransId="{29E42C46-7B24-430B-B1D7-765D4067767D}" sibTransId="{E0919E8F-D971-4829-A8AC-C12870A0473E}"/>
    <dgm:cxn modelId="{2B3DDC6E-DCF3-413C-9A7A-7588DF6FB332}" srcId="{4575ECF7-15A9-44EF-A9FF-206CD4CC5AD4}" destId="{6A012738-B7A3-457E-9095-30F0A3E2D491}" srcOrd="2" destOrd="0" parTransId="{7F402199-8674-4655-A067-90871D6C4B5B}" sibTransId="{6C4FD62B-1BD2-45EF-88CE-1F18D93A878C}"/>
    <dgm:cxn modelId="{300495E3-A496-4F58-A41A-0E624165EAC1}" type="presOf" srcId="{6A012738-B7A3-457E-9095-30F0A3E2D491}" destId="{836176A8-2666-4C23-8158-1ED39933D7D2}" srcOrd="1" destOrd="0" presId="urn:microsoft.com/office/officeart/2005/8/layout/orgChart1"/>
    <dgm:cxn modelId="{CE50CEEA-5543-4787-BAE0-9B877626C338}" type="presOf" srcId="{707714C7-6072-446E-BF28-D6402CC251A1}" destId="{B2A88D91-5D51-4FA6-A729-F49D9BBB93FD}" srcOrd="0" destOrd="0" presId="urn:microsoft.com/office/officeart/2005/8/layout/orgChart1"/>
    <dgm:cxn modelId="{DD26F6A7-536F-499D-915E-20439FB1BBEC}" type="presOf" srcId="{04852F8D-F118-4BCE-AFB6-83CF9B8805D1}" destId="{2F91FA8C-3438-430E-9A5A-9EB662A87997}" srcOrd="0" destOrd="0" presId="urn:microsoft.com/office/officeart/2005/8/layout/orgChart1"/>
    <dgm:cxn modelId="{CCE0997F-FC52-4B8C-8034-5FB98ACFDB80}" type="presOf" srcId="{65D27A93-671F-4D1A-8740-326A16A40588}" destId="{FD2C97B3-F628-44BD-8622-C1771669B8FC}" srcOrd="1" destOrd="0" presId="urn:microsoft.com/office/officeart/2005/8/layout/orgChart1"/>
    <dgm:cxn modelId="{7B205A8E-9C46-4DB6-93EA-B17706B74880}" srcId="{4575ECF7-15A9-44EF-A9FF-206CD4CC5AD4}" destId="{65D27A93-671F-4D1A-8740-326A16A40588}" srcOrd="1" destOrd="0" parTransId="{04852F8D-F118-4BCE-AFB6-83CF9B8805D1}" sibTransId="{7A30FB5E-736A-4DAD-9E0A-ECFCF4AB2289}"/>
    <dgm:cxn modelId="{41AE50A4-9567-440A-997D-FBACC7290361}" type="presOf" srcId="{3219DCCF-0803-435B-BE6E-40541292A485}" destId="{90C559C8-8C76-40DC-9B82-B6666FFB0FF7}" srcOrd="1" destOrd="0" presId="urn:microsoft.com/office/officeart/2005/8/layout/orgChart1"/>
    <dgm:cxn modelId="{1A0D42B3-42E9-4AE3-9824-FD13C3258E78}" type="presOf" srcId="{6A012738-B7A3-457E-9095-30F0A3E2D491}" destId="{DFBEE9FA-A74E-40AD-8598-07C0AB4A6993}" srcOrd="0" destOrd="0" presId="urn:microsoft.com/office/officeart/2005/8/layout/orgChart1"/>
    <dgm:cxn modelId="{E5EAE50D-3192-43B3-99E5-80F182A761FA}" type="presOf" srcId="{B95550F4-B6F0-4621-8AD5-4B0CEC8CDA1F}" destId="{C6B34308-57F0-472F-9573-D198385886F0}" srcOrd="0" destOrd="0" presId="urn:microsoft.com/office/officeart/2005/8/layout/orgChart1"/>
    <dgm:cxn modelId="{2A697E67-BD4A-43DF-B2E7-D5C4376CA5BC}" srcId="{4575ECF7-15A9-44EF-A9FF-206CD4CC5AD4}" destId="{B95550F4-B6F0-4621-8AD5-4B0CEC8CDA1F}" srcOrd="3" destOrd="0" parTransId="{707714C7-6072-446E-BF28-D6402CC251A1}" sibTransId="{E5F4E9AC-510F-4E15-8B3B-7E612C035D6F}"/>
    <dgm:cxn modelId="{9CF75D9C-2125-4CBC-9EB8-6AC079215789}" type="presParOf" srcId="{12E8F521-9E9F-434B-A679-6598FBD29995}" destId="{FC936571-6E60-4427-AABE-BD0CB9948C76}" srcOrd="0" destOrd="0" presId="urn:microsoft.com/office/officeart/2005/8/layout/orgChart1"/>
    <dgm:cxn modelId="{29EAFAB1-FB75-4F35-9697-8FCB96B69144}" type="presParOf" srcId="{FC936571-6E60-4427-AABE-BD0CB9948C76}" destId="{1BC8E0E8-6416-48DA-8E26-FEBAC2AEDAB3}" srcOrd="0" destOrd="0" presId="urn:microsoft.com/office/officeart/2005/8/layout/orgChart1"/>
    <dgm:cxn modelId="{639668CF-E5C0-4B44-B25C-2D8FD4843DF1}" type="presParOf" srcId="{1BC8E0E8-6416-48DA-8E26-FEBAC2AEDAB3}" destId="{BD97A912-669C-4B3D-B7D7-397FA7EFD4B0}" srcOrd="0" destOrd="0" presId="urn:microsoft.com/office/officeart/2005/8/layout/orgChart1"/>
    <dgm:cxn modelId="{16EB2394-CABE-44B6-A2CB-A6A62B21324D}" type="presParOf" srcId="{1BC8E0E8-6416-48DA-8E26-FEBAC2AEDAB3}" destId="{B79EDC9F-9AAC-4419-A681-270D7A930CC9}" srcOrd="1" destOrd="0" presId="urn:microsoft.com/office/officeart/2005/8/layout/orgChart1"/>
    <dgm:cxn modelId="{9068A9B4-C86F-450F-9C05-1CC9060E2BEF}" type="presParOf" srcId="{FC936571-6E60-4427-AABE-BD0CB9948C76}" destId="{B7D94F9B-FD0A-41F1-9BEC-010ECE5B6C17}" srcOrd="1" destOrd="0" presId="urn:microsoft.com/office/officeart/2005/8/layout/orgChart1"/>
    <dgm:cxn modelId="{622021C2-0B61-4175-85AE-1FD2A0DAEC30}" type="presParOf" srcId="{B7D94F9B-FD0A-41F1-9BEC-010ECE5B6C17}" destId="{1B098414-2CC5-44C4-BD31-79926726C2AF}" srcOrd="0" destOrd="0" presId="urn:microsoft.com/office/officeart/2005/8/layout/orgChart1"/>
    <dgm:cxn modelId="{CBAA0A3F-FF41-49A1-9BB2-EA95323A10EB}" type="presParOf" srcId="{B7D94F9B-FD0A-41F1-9BEC-010ECE5B6C17}" destId="{360C3607-45F7-471F-8624-1A7B40EE4A03}" srcOrd="1" destOrd="0" presId="urn:microsoft.com/office/officeart/2005/8/layout/orgChart1"/>
    <dgm:cxn modelId="{85068F09-928C-4CE9-8BD9-EA689B3CC32C}" type="presParOf" srcId="{360C3607-45F7-471F-8624-1A7B40EE4A03}" destId="{4CF0F2A4-A284-41C5-B04E-05E2639499B8}" srcOrd="0" destOrd="0" presId="urn:microsoft.com/office/officeart/2005/8/layout/orgChart1"/>
    <dgm:cxn modelId="{679890F6-04CA-4186-9995-CF28DCB2BB2F}" type="presParOf" srcId="{4CF0F2A4-A284-41C5-B04E-05E2639499B8}" destId="{77EB0C1B-503C-4921-A9FC-7AEFBC3A95BB}" srcOrd="0" destOrd="0" presId="urn:microsoft.com/office/officeart/2005/8/layout/orgChart1"/>
    <dgm:cxn modelId="{BBF3C357-A674-49C3-B927-704D361FC4E0}" type="presParOf" srcId="{4CF0F2A4-A284-41C5-B04E-05E2639499B8}" destId="{90C559C8-8C76-40DC-9B82-B6666FFB0FF7}" srcOrd="1" destOrd="0" presId="urn:microsoft.com/office/officeart/2005/8/layout/orgChart1"/>
    <dgm:cxn modelId="{7066C22E-EDD1-4291-8B9B-547A75794DE8}" type="presParOf" srcId="{360C3607-45F7-471F-8624-1A7B40EE4A03}" destId="{89E4A5F2-565B-4B2E-B334-84D8396E29AC}" srcOrd="1" destOrd="0" presId="urn:microsoft.com/office/officeart/2005/8/layout/orgChart1"/>
    <dgm:cxn modelId="{B5C2EBF8-C8FB-4DAA-BCEF-A83DFD7877BA}" type="presParOf" srcId="{360C3607-45F7-471F-8624-1A7B40EE4A03}" destId="{D68F2421-4577-49EB-9DF7-CD6D04736EDC}" srcOrd="2" destOrd="0" presId="urn:microsoft.com/office/officeart/2005/8/layout/orgChart1"/>
    <dgm:cxn modelId="{C0F2C742-7774-4E04-8528-1350FAAB3662}" type="presParOf" srcId="{B7D94F9B-FD0A-41F1-9BEC-010ECE5B6C17}" destId="{2F91FA8C-3438-430E-9A5A-9EB662A87997}" srcOrd="2" destOrd="0" presId="urn:microsoft.com/office/officeart/2005/8/layout/orgChart1"/>
    <dgm:cxn modelId="{DA7D1B1B-552C-42AD-864E-C1BABBB078FE}" type="presParOf" srcId="{B7D94F9B-FD0A-41F1-9BEC-010ECE5B6C17}" destId="{79DA77E4-F7A5-4CB4-ADDC-069C7646C55F}" srcOrd="3" destOrd="0" presId="urn:microsoft.com/office/officeart/2005/8/layout/orgChart1"/>
    <dgm:cxn modelId="{7E0AECA1-F4B6-4F53-9514-5D3BF41CA0F3}" type="presParOf" srcId="{79DA77E4-F7A5-4CB4-ADDC-069C7646C55F}" destId="{9E6FDDA3-C1D2-47A3-A5D4-E2CF1EE1D7FA}" srcOrd="0" destOrd="0" presId="urn:microsoft.com/office/officeart/2005/8/layout/orgChart1"/>
    <dgm:cxn modelId="{27781596-3330-493A-A5D3-EC36C5D250F5}" type="presParOf" srcId="{9E6FDDA3-C1D2-47A3-A5D4-E2CF1EE1D7FA}" destId="{AD6F5568-A369-4208-BA31-E0F62F5777FF}" srcOrd="0" destOrd="0" presId="urn:microsoft.com/office/officeart/2005/8/layout/orgChart1"/>
    <dgm:cxn modelId="{E432BB36-91FE-4176-830F-546CC2B6020B}" type="presParOf" srcId="{9E6FDDA3-C1D2-47A3-A5D4-E2CF1EE1D7FA}" destId="{FD2C97B3-F628-44BD-8622-C1771669B8FC}" srcOrd="1" destOrd="0" presId="urn:microsoft.com/office/officeart/2005/8/layout/orgChart1"/>
    <dgm:cxn modelId="{4A9C250C-CAEC-40F5-BE9E-24792B575B67}" type="presParOf" srcId="{79DA77E4-F7A5-4CB4-ADDC-069C7646C55F}" destId="{22C5441B-8B85-4CE5-AC19-1D51ACCE3002}" srcOrd="1" destOrd="0" presId="urn:microsoft.com/office/officeart/2005/8/layout/orgChart1"/>
    <dgm:cxn modelId="{84B82855-DCBF-444E-A508-04A815200FDA}" type="presParOf" srcId="{79DA77E4-F7A5-4CB4-ADDC-069C7646C55F}" destId="{139D12B6-8654-4EC4-9313-DF1ABAC88415}" srcOrd="2" destOrd="0" presId="urn:microsoft.com/office/officeart/2005/8/layout/orgChart1"/>
    <dgm:cxn modelId="{CD93101A-1DE4-4751-BAE9-BEAD81A0D6FE}" type="presParOf" srcId="{B7D94F9B-FD0A-41F1-9BEC-010ECE5B6C17}" destId="{4BC17542-41F0-485B-863A-3617D9D174A3}" srcOrd="4" destOrd="0" presId="urn:microsoft.com/office/officeart/2005/8/layout/orgChart1"/>
    <dgm:cxn modelId="{FFB22506-609E-4F6F-984E-B26ADBC7C47E}" type="presParOf" srcId="{B7D94F9B-FD0A-41F1-9BEC-010ECE5B6C17}" destId="{1FBF80B2-9704-4B67-ACAF-10FE321A25DB}" srcOrd="5" destOrd="0" presId="urn:microsoft.com/office/officeart/2005/8/layout/orgChart1"/>
    <dgm:cxn modelId="{CBE4C8BD-A7EE-40E1-8681-6F4AF4E5615D}" type="presParOf" srcId="{1FBF80B2-9704-4B67-ACAF-10FE321A25DB}" destId="{71E8BDED-DCCC-443D-951F-8226862E7109}" srcOrd="0" destOrd="0" presId="urn:microsoft.com/office/officeart/2005/8/layout/orgChart1"/>
    <dgm:cxn modelId="{5B3FC511-1C96-4F58-B7E9-5E7618BEED8B}" type="presParOf" srcId="{71E8BDED-DCCC-443D-951F-8226862E7109}" destId="{DFBEE9FA-A74E-40AD-8598-07C0AB4A6993}" srcOrd="0" destOrd="0" presId="urn:microsoft.com/office/officeart/2005/8/layout/orgChart1"/>
    <dgm:cxn modelId="{3928693C-9133-4D01-A869-D180694C94F5}" type="presParOf" srcId="{71E8BDED-DCCC-443D-951F-8226862E7109}" destId="{836176A8-2666-4C23-8158-1ED39933D7D2}" srcOrd="1" destOrd="0" presId="urn:microsoft.com/office/officeart/2005/8/layout/orgChart1"/>
    <dgm:cxn modelId="{25A33D8F-268C-476A-9800-C4F30D8AF0E9}" type="presParOf" srcId="{1FBF80B2-9704-4B67-ACAF-10FE321A25DB}" destId="{12BF384C-156D-41E6-B7DC-257A69B47E8D}" srcOrd="1" destOrd="0" presId="urn:microsoft.com/office/officeart/2005/8/layout/orgChart1"/>
    <dgm:cxn modelId="{DBA79386-3109-4557-AA96-D3D3C62BF149}" type="presParOf" srcId="{1FBF80B2-9704-4B67-ACAF-10FE321A25DB}" destId="{DF99DF37-6B0E-412B-8A1A-18D85507262D}" srcOrd="2" destOrd="0" presId="urn:microsoft.com/office/officeart/2005/8/layout/orgChart1"/>
    <dgm:cxn modelId="{E20B180B-EB96-4240-AD69-06C16603520A}" type="presParOf" srcId="{B7D94F9B-FD0A-41F1-9BEC-010ECE5B6C17}" destId="{B2A88D91-5D51-4FA6-A729-F49D9BBB93FD}" srcOrd="6" destOrd="0" presId="urn:microsoft.com/office/officeart/2005/8/layout/orgChart1"/>
    <dgm:cxn modelId="{8B2FF37D-FB01-4512-9FCB-8A631803650E}" type="presParOf" srcId="{B7D94F9B-FD0A-41F1-9BEC-010ECE5B6C17}" destId="{D9BAD281-4A85-439C-9971-B4A1A1E2A4A5}" srcOrd="7" destOrd="0" presId="urn:microsoft.com/office/officeart/2005/8/layout/orgChart1"/>
    <dgm:cxn modelId="{94DFF8B1-9A00-47DA-8C33-F4F0072D97A0}" type="presParOf" srcId="{D9BAD281-4A85-439C-9971-B4A1A1E2A4A5}" destId="{D9855E7F-2F6E-4A5C-9E3C-1C4044234ADE}" srcOrd="0" destOrd="0" presId="urn:microsoft.com/office/officeart/2005/8/layout/orgChart1"/>
    <dgm:cxn modelId="{D4A2B7C2-D7EA-4F1D-B864-03F7F213CC29}" type="presParOf" srcId="{D9855E7F-2F6E-4A5C-9E3C-1C4044234ADE}" destId="{C6B34308-57F0-472F-9573-D198385886F0}" srcOrd="0" destOrd="0" presId="urn:microsoft.com/office/officeart/2005/8/layout/orgChart1"/>
    <dgm:cxn modelId="{8BB9E9BC-B368-40D2-8581-93C17B9A3F51}" type="presParOf" srcId="{D9855E7F-2F6E-4A5C-9E3C-1C4044234ADE}" destId="{01E3D716-406C-4ED3-B5A2-1783763171B8}" srcOrd="1" destOrd="0" presId="urn:microsoft.com/office/officeart/2005/8/layout/orgChart1"/>
    <dgm:cxn modelId="{44EB927C-62AA-4B12-B0DA-6C612E869FF7}" type="presParOf" srcId="{D9BAD281-4A85-439C-9971-B4A1A1E2A4A5}" destId="{7056961E-541F-4EF4-A896-325A465DCB4C}" srcOrd="1" destOrd="0" presId="urn:microsoft.com/office/officeart/2005/8/layout/orgChart1"/>
    <dgm:cxn modelId="{A91C4AD2-9051-4351-BFE3-D4C931A472F0}" type="presParOf" srcId="{D9BAD281-4A85-439C-9971-B4A1A1E2A4A5}" destId="{9BD740FC-0B2B-4F2E-B2FA-A8195DAA85C6}" srcOrd="2" destOrd="0" presId="urn:microsoft.com/office/officeart/2005/8/layout/orgChart1"/>
    <dgm:cxn modelId="{5BEC8798-65E3-44C4-B1BE-2588180ED766}" type="presParOf" srcId="{FC936571-6E60-4427-AABE-BD0CB9948C76}" destId="{424A057B-3780-4A37-BE6A-1DDB5B7F83D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88D91-5D51-4FA6-A729-F49D9BBB93FD}">
      <dsp:nvSpPr>
        <dsp:cNvPr id="0" name=""/>
        <dsp:cNvSpPr/>
      </dsp:nvSpPr>
      <dsp:spPr>
        <a:xfrm>
          <a:off x="3405959" y="2089627"/>
          <a:ext cx="2646908" cy="255493"/>
        </a:xfrm>
        <a:custGeom>
          <a:avLst/>
          <a:gdLst/>
          <a:ahLst/>
          <a:cxnLst/>
          <a:rect l="0" t="0" r="0" b="0"/>
          <a:pathLst>
            <a:path>
              <a:moveTo>
                <a:pt x="0" y="0"/>
              </a:moveTo>
              <a:lnTo>
                <a:pt x="0" y="101696"/>
              </a:lnTo>
              <a:lnTo>
                <a:pt x="2646908" y="101696"/>
              </a:lnTo>
              <a:lnTo>
                <a:pt x="2646908" y="255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C17542-41F0-485B-863A-3617D9D174A3}">
      <dsp:nvSpPr>
        <dsp:cNvPr id="0" name=""/>
        <dsp:cNvSpPr/>
      </dsp:nvSpPr>
      <dsp:spPr>
        <a:xfrm>
          <a:off x="3405959" y="2089627"/>
          <a:ext cx="874578" cy="255493"/>
        </a:xfrm>
        <a:custGeom>
          <a:avLst/>
          <a:gdLst/>
          <a:ahLst/>
          <a:cxnLst/>
          <a:rect l="0" t="0" r="0" b="0"/>
          <a:pathLst>
            <a:path>
              <a:moveTo>
                <a:pt x="0" y="0"/>
              </a:moveTo>
              <a:lnTo>
                <a:pt x="0" y="101696"/>
              </a:lnTo>
              <a:lnTo>
                <a:pt x="874578" y="101696"/>
              </a:lnTo>
              <a:lnTo>
                <a:pt x="874578" y="255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91FA8C-3438-430E-9A5A-9EB662A87997}">
      <dsp:nvSpPr>
        <dsp:cNvPr id="0" name=""/>
        <dsp:cNvSpPr/>
      </dsp:nvSpPr>
      <dsp:spPr>
        <a:xfrm>
          <a:off x="2508208" y="2089627"/>
          <a:ext cx="897750" cy="255493"/>
        </a:xfrm>
        <a:custGeom>
          <a:avLst/>
          <a:gdLst/>
          <a:ahLst/>
          <a:cxnLst/>
          <a:rect l="0" t="0" r="0" b="0"/>
          <a:pathLst>
            <a:path>
              <a:moveTo>
                <a:pt x="897750" y="0"/>
              </a:moveTo>
              <a:lnTo>
                <a:pt x="897750" y="101696"/>
              </a:lnTo>
              <a:lnTo>
                <a:pt x="0" y="101696"/>
              </a:lnTo>
              <a:lnTo>
                <a:pt x="0" y="255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098414-2CC5-44C4-BD31-79926726C2AF}">
      <dsp:nvSpPr>
        <dsp:cNvPr id="0" name=""/>
        <dsp:cNvSpPr/>
      </dsp:nvSpPr>
      <dsp:spPr>
        <a:xfrm>
          <a:off x="735879" y="2089627"/>
          <a:ext cx="2670080" cy="255493"/>
        </a:xfrm>
        <a:custGeom>
          <a:avLst/>
          <a:gdLst/>
          <a:ahLst/>
          <a:cxnLst/>
          <a:rect l="0" t="0" r="0" b="0"/>
          <a:pathLst>
            <a:path>
              <a:moveTo>
                <a:pt x="2670080" y="0"/>
              </a:moveTo>
              <a:lnTo>
                <a:pt x="2670080" y="101696"/>
              </a:lnTo>
              <a:lnTo>
                <a:pt x="0" y="101696"/>
              </a:lnTo>
              <a:lnTo>
                <a:pt x="0" y="255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97A912-669C-4B3D-B7D7-397FA7EFD4B0}">
      <dsp:nvSpPr>
        <dsp:cNvPr id="0" name=""/>
        <dsp:cNvSpPr/>
      </dsp:nvSpPr>
      <dsp:spPr>
        <a:xfrm>
          <a:off x="2152673" y="930560"/>
          <a:ext cx="2506571" cy="1159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BE" sz="1400" kern="1200" dirty="0"/>
            <a:t>Affinage de 10 m3/h des eaux usées épurées en vue d’améliorer </a:t>
          </a:r>
        </a:p>
        <a:p>
          <a:pPr lvl="0" algn="ctr" defTabSz="622300">
            <a:lnSpc>
              <a:spcPct val="90000"/>
            </a:lnSpc>
            <a:spcBef>
              <a:spcPct val="0"/>
            </a:spcBef>
            <a:spcAft>
              <a:spcPct val="35000"/>
            </a:spcAft>
          </a:pPr>
          <a:r>
            <a:rPr lang="fr-BE" sz="1400" kern="1200" dirty="0"/>
            <a:t>la qualité d’eau pour divers cas de réutilisation</a:t>
          </a:r>
        </a:p>
      </dsp:txBody>
      <dsp:txXfrm>
        <a:off x="2152673" y="930560"/>
        <a:ext cx="2506571" cy="1159066"/>
      </dsp:txXfrm>
    </dsp:sp>
    <dsp:sp modelId="{77EB0C1B-503C-4921-A9FC-7AEFBC3A95BB}">
      <dsp:nvSpPr>
        <dsp:cNvPr id="0" name=""/>
        <dsp:cNvSpPr/>
      </dsp:nvSpPr>
      <dsp:spPr>
        <a:xfrm>
          <a:off x="3511" y="2345121"/>
          <a:ext cx="1464735" cy="9744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BE" sz="1400" kern="1200" dirty="0"/>
            <a:t>Production d’eau de service (utilisation interne, hydro cureuses, …) </a:t>
          </a:r>
        </a:p>
      </dsp:txBody>
      <dsp:txXfrm>
        <a:off x="3511" y="2345121"/>
        <a:ext cx="1464735" cy="974458"/>
      </dsp:txXfrm>
    </dsp:sp>
    <dsp:sp modelId="{AD6F5568-A369-4208-BA31-E0F62F5777FF}">
      <dsp:nvSpPr>
        <dsp:cNvPr id="0" name=""/>
        <dsp:cNvSpPr/>
      </dsp:nvSpPr>
      <dsp:spPr>
        <a:xfrm>
          <a:off x="1775841" y="2345121"/>
          <a:ext cx="1464735" cy="10011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BE" sz="1400" b="0" u="none" kern="1200" dirty="0"/>
            <a:t>Production d’eau à vocation agricole (irrigation)</a:t>
          </a:r>
        </a:p>
      </dsp:txBody>
      <dsp:txXfrm>
        <a:off x="1775841" y="2345121"/>
        <a:ext cx="1464735" cy="1001109"/>
      </dsp:txXfrm>
    </dsp:sp>
    <dsp:sp modelId="{DFBEE9FA-A74E-40AD-8598-07C0AB4A6993}">
      <dsp:nvSpPr>
        <dsp:cNvPr id="0" name=""/>
        <dsp:cNvSpPr/>
      </dsp:nvSpPr>
      <dsp:spPr>
        <a:xfrm>
          <a:off x="3548170" y="2345121"/>
          <a:ext cx="1464735" cy="10242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R="0" lvl="0" algn="ctr" defTabSz="622300" eaLnBrk="1" fontAlgn="auto" latinLnBrk="0" hangingPunct="1">
            <a:lnSpc>
              <a:spcPct val="90000"/>
            </a:lnSpc>
            <a:spcBef>
              <a:spcPct val="0"/>
            </a:spcBef>
            <a:spcAft>
              <a:spcPct val="35000"/>
            </a:spcAft>
            <a:buClrTx/>
            <a:buSzTx/>
            <a:buFontTx/>
            <a:buNone/>
            <a:tabLst/>
            <a:defRPr/>
          </a:pPr>
          <a:r>
            <a:rPr lang="fr-BE" sz="1400" b="0" u="none" kern="1200" dirty="0"/>
            <a:t>Production d’eau à vocation Industrielle</a:t>
          </a:r>
        </a:p>
      </dsp:txBody>
      <dsp:txXfrm>
        <a:off x="3548170" y="2345121"/>
        <a:ext cx="1464735" cy="1024296"/>
      </dsp:txXfrm>
    </dsp:sp>
    <dsp:sp modelId="{C6B34308-57F0-472F-9573-D198385886F0}">
      <dsp:nvSpPr>
        <dsp:cNvPr id="0" name=""/>
        <dsp:cNvSpPr/>
      </dsp:nvSpPr>
      <dsp:spPr>
        <a:xfrm>
          <a:off x="5320500" y="2345121"/>
          <a:ext cx="1464735" cy="10474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BE" sz="1400" b="0" u="none" kern="1200" dirty="0"/>
            <a:t>Production d’eau de qualité Potabilisable (R&amp;D</a:t>
          </a:r>
          <a:r>
            <a:rPr lang="fr-BE" sz="1200" b="0" u="none" kern="1200" dirty="0"/>
            <a:t>)</a:t>
          </a:r>
        </a:p>
      </dsp:txBody>
      <dsp:txXfrm>
        <a:off x="5320500" y="2345121"/>
        <a:ext cx="1464735" cy="104747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E87230-E1DD-4FBC-BF14-08FE73F1FF0A}" type="datetimeFigureOut">
              <a:rPr lang="fr-BE" smtClean="0"/>
              <a:t>22-03-23</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3EA54-E372-48A6-ADAE-EC2BA46B5953}" type="slidenum">
              <a:rPr lang="fr-BE" smtClean="0"/>
              <a:t>‹N°›</a:t>
            </a:fld>
            <a:endParaRPr lang="fr-BE"/>
          </a:p>
        </p:txBody>
      </p:sp>
    </p:spTree>
    <p:extLst>
      <p:ext uri="{BB962C8B-B14F-4D97-AF65-F5344CB8AC3E}">
        <p14:creationId xmlns:p14="http://schemas.microsoft.com/office/powerpoint/2010/main" val="785547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685800" y="1143000"/>
            <a:ext cx="5486400" cy="3086100"/>
          </a:xfrm>
          <a:ln/>
        </p:spPr>
      </p:sp>
      <p:sp>
        <p:nvSpPr>
          <p:cNvPr id="15363" name="Rectangle 3"/>
          <p:cNvSpPr>
            <a:spLocks noGrp="1" noChangeArrowheads="1"/>
          </p:cNvSpPr>
          <p:nvPr>
            <p:ph type="body" idx="1"/>
          </p:nvPr>
        </p:nvSpPr>
        <p:spPr/>
        <p:txBody>
          <a:bodyPr/>
          <a:lstStyle/>
          <a:p>
            <a:endParaRPr lang="fr-FR" altLang="fr-FR" dirty="0"/>
          </a:p>
        </p:txBody>
      </p:sp>
    </p:spTree>
    <p:extLst>
      <p:ext uri="{BB962C8B-B14F-4D97-AF65-F5344CB8AC3E}">
        <p14:creationId xmlns:p14="http://schemas.microsoft.com/office/powerpoint/2010/main" val="621454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62200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62031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79425" y="1279525"/>
            <a:ext cx="6140450" cy="3454400"/>
          </a:xfrm>
          <a:ln/>
        </p:spPr>
      </p:sp>
      <p:sp>
        <p:nvSpPr>
          <p:cNvPr id="15363" name="Rectangle 3"/>
          <p:cNvSpPr>
            <a:spLocks noGrp="1" noChangeArrowheads="1"/>
          </p:cNvSpPr>
          <p:nvPr>
            <p:ph type="body" idx="1"/>
          </p:nvPr>
        </p:nvSpPr>
        <p:spPr/>
        <p:txBody>
          <a:bodyPr/>
          <a:lstStyle/>
          <a:p>
            <a:r>
              <a:rPr lang="fr-FR" altLang="fr-FR" dirty="0"/>
              <a:t>Accueil par le présentateur modérateur</a:t>
            </a:r>
          </a:p>
        </p:txBody>
      </p:sp>
    </p:spTree>
    <p:extLst>
      <p:ext uri="{BB962C8B-B14F-4D97-AF65-F5344CB8AC3E}">
        <p14:creationId xmlns:p14="http://schemas.microsoft.com/office/powerpoint/2010/main" val="3081173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4134526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256015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863192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334037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977578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75722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79425" y="1279525"/>
            <a:ext cx="6140450" cy="3454400"/>
          </a:xfrm>
          <a:ln/>
        </p:spPr>
      </p:sp>
      <p:sp>
        <p:nvSpPr>
          <p:cNvPr id="15363" name="Rectangle 3"/>
          <p:cNvSpPr>
            <a:spLocks noGrp="1" noChangeArrowheads="1"/>
          </p:cNvSpPr>
          <p:nvPr>
            <p:ph type="body" idx="1"/>
          </p:nvPr>
        </p:nvSpPr>
        <p:spPr/>
        <p:txBody>
          <a:bodyPr/>
          <a:lstStyle/>
          <a:p>
            <a:r>
              <a:rPr lang="fr-FR" altLang="fr-FR" dirty="0"/>
              <a:t>Accueil par le présentateur modérateur</a:t>
            </a:r>
          </a:p>
        </p:txBody>
      </p:sp>
    </p:spTree>
    <p:extLst>
      <p:ext uri="{BB962C8B-B14F-4D97-AF65-F5344CB8AC3E}">
        <p14:creationId xmlns:p14="http://schemas.microsoft.com/office/powerpoint/2010/main" val="4146815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171450" indent="-171450">
              <a:buFontTx/>
              <a:buChar char="-"/>
            </a:pPr>
            <a:endParaRPr lang="fr-BE" dirty="0"/>
          </a:p>
        </p:txBody>
      </p:sp>
      <p:sp>
        <p:nvSpPr>
          <p:cNvPr id="4" name="Espace réservé du numéro de diapositive 3"/>
          <p:cNvSpPr>
            <a:spLocks noGrp="1"/>
          </p:cNvSpPr>
          <p:nvPr>
            <p:ph type="sldNum" sz="quarter" idx="10"/>
          </p:nvPr>
        </p:nvSpPr>
        <p:spPr/>
        <p:txBody>
          <a:bodyPr/>
          <a:lstStyle/>
          <a:p>
            <a:fld id="{0108DCEF-3419-414C-B8F9-F6D74A4431A4}" type="slidenum">
              <a:rPr lang="fr-BE" smtClean="0"/>
              <a:t>2</a:t>
            </a:fld>
            <a:endParaRPr lang="fr-BE"/>
          </a:p>
        </p:txBody>
      </p:sp>
    </p:spTree>
    <p:extLst>
      <p:ext uri="{BB962C8B-B14F-4D97-AF65-F5344CB8AC3E}">
        <p14:creationId xmlns:p14="http://schemas.microsoft.com/office/powerpoint/2010/main" val="910467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494019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993051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590286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451258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907861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982917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79425" y="1279525"/>
            <a:ext cx="6140450" cy="3454400"/>
          </a:xfrm>
          <a:ln/>
        </p:spPr>
      </p:sp>
      <p:sp>
        <p:nvSpPr>
          <p:cNvPr id="15363" name="Rectangle 3"/>
          <p:cNvSpPr>
            <a:spLocks noGrp="1" noChangeArrowheads="1"/>
          </p:cNvSpPr>
          <p:nvPr>
            <p:ph type="body" idx="1"/>
          </p:nvPr>
        </p:nvSpPr>
        <p:spPr/>
        <p:txBody>
          <a:bodyPr/>
          <a:lstStyle/>
          <a:p>
            <a:r>
              <a:rPr lang="fr-FR" altLang="fr-FR" dirty="0"/>
              <a:t>Accueil par le présentateur modérateur</a:t>
            </a:r>
          </a:p>
        </p:txBody>
      </p:sp>
    </p:spTree>
    <p:extLst>
      <p:ext uri="{BB962C8B-B14F-4D97-AF65-F5344CB8AC3E}">
        <p14:creationId xmlns:p14="http://schemas.microsoft.com/office/powerpoint/2010/main" val="4153458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8953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075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122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79425" y="1279525"/>
            <a:ext cx="6140450" cy="3454400"/>
          </a:xfrm>
          <a:ln/>
        </p:spPr>
      </p:sp>
      <p:sp>
        <p:nvSpPr>
          <p:cNvPr id="15363" name="Rectangle 3"/>
          <p:cNvSpPr>
            <a:spLocks noGrp="1" noChangeArrowheads="1"/>
          </p:cNvSpPr>
          <p:nvPr>
            <p:ph type="body" idx="1"/>
          </p:nvPr>
        </p:nvSpPr>
        <p:spPr/>
        <p:txBody>
          <a:bodyPr/>
          <a:lstStyle/>
          <a:p>
            <a:r>
              <a:rPr lang="fr-FR" altLang="fr-FR" dirty="0"/>
              <a:t>Accueil par le présentateur modérateur</a:t>
            </a:r>
          </a:p>
        </p:txBody>
      </p:sp>
    </p:spTree>
    <p:extLst>
      <p:ext uri="{BB962C8B-B14F-4D97-AF65-F5344CB8AC3E}">
        <p14:creationId xmlns:p14="http://schemas.microsoft.com/office/powerpoint/2010/main" val="1105687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405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79425" y="1279525"/>
            <a:ext cx="6140450" cy="3454400"/>
          </a:xfrm>
          <a:ln/>
        </p:spPr>
      </p:sp>
      <p:sp>
        <p:nvSpPr>
          <p:cNvPr id="15363" name="Rectangle 3"/>
          <p:cNvSpPr>
            <a:spLocks noGrp="1" noChangeArrowheads="1"/>
          </p:cNvSpPr>
          <p:nvPr>
            <p:ph type="body" idx="1"/>
          </p:nvPr>
        </p:nvSpPr>
        <p:spPr/>
        <p:txBody>
          <a:bodyPr/>
          <a:lstStyle/>
          <a:p>
            <a:r>
              <a:rPr lang="fr-FR" altLang="fr-FR" dirty="0"/>
              <a:t>Accueil par le présentateur modérateur</a:t>
            </a:r>
          </a:p>
        </p:txBody>
      </p:sp>
    </p:spTree>
    <p:extLst>
      <p:ext uri="{BB962C8B-B14F-4D97-AF65-F5344CB8AC3E}">
        <p14:creationId xmlns:p14="http://schemas.microsoft.com/office/powerpoint/2010/main" val="2274245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4200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4105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9938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7217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8498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6084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cs typeface="Calibri"/>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D7B97-2A73-46C7-977E-84A3987B5C6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8700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79425" y="1279525"/>
            <a:ext cx="6140450" cy="3454400"/>
          </a:xfrm>
          <a:ln/>
        </p:spPr>
      </p:sp>
      <p:sp>
        <p:nvSpPr>
          <p:cNvPr id="15363" name="Rectangle 3"/>
          <p:cNvSpPr>
            <a:spLocks noGrp="1" noChangeArrowheads="1"/>
          </p:cNvSpPr>
          <p:nvPr>
            <p:ph type="body" idx="1"/>
          </p:nvPr>
        </p:nvSpPr>
        <p:spPr/>
        <p:txBody>
          <a:bodyPr/>
          <a:lstStyle/>
          <a:p>
            <a:r>
              <a:rPr lang="fr-FR" altLang="fr-FR" dirty="0"/>
              <a:t>Accueil par le présentateur modérateur</a:t>
            </a:r>
          </a:p>
        </p:txBody>
      </p:sp>
    </p:spTree>
    <p:extLst>
      <p:ext uri="{BB962C8B-B14F-4D97-AF65-F5344CB8AC3E}">
        <p14:creationId xmlns:p14="http://schemas.microsoft.com/office/powerpoint/2010/main" val="214205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617979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9840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7089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9331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79425" y="1279525"/>
            <a:ext cx="6140450" cy="3454400"/>
          </a:xfrm>
          <a:ln/>
        </p:spPr>
      </p:sp>
      <p:sp>
        <p:nvSpPr>
          <p:cNvPr id="15363" name="Rectangle 3"/>
          <p:cNvSpPr>
            <a:spLocks noGrp="1" noChangeArrowheads="1"/>
          </p:cNvSpPr>
          <p:nvPr>
            <p:ph type="body" idx="1"/>
          </p:nvPr>
        </p:nvSpPr>
        <p:spPr/>
        <p:txBody>
          <a:bodyPr/>
          <a:lstStyle/>
          <a:p>
            <a:r>
              <a:rPr lang="fr-FR" altLang="fr-FR" dirty="0"/>
              <a:t>Accueil par le présentateur modérateur</a:t>
            </a:r>
          </a:p>
        </p:txBody>
      </p:sp>
    </p:spTree>
    <p:extLst>
      <p:ext uri="{BB962C8B-B14F-4D97-AF65-F5344CB8AC3E}">
        <p14:creationId xmlns:p14="http://schemas.microsoft.com/office/powerpoint/2010/main" val="3049608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3304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2798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79425" y="1279525"/>
            <a:ext cx="6140450" cy="3454400"/>
          </a:xfrm>
          <a:ln/>
        </p:spPr>
      </p:sp>
      <p:sp>
        <p:nvSpPr>
          <p:cNvPr id="15363" name="Rectangle 3"/>
          <p:cNvSpPr>
            <a:spLocks noGrp="1" noChangeArrowheads="1"/>
          </p:cNvSpPr>
          <p:nvPr>
            <p:ph type="body" idx="1"/>
          </p:nvPr>
        </p:nvSpPr>
        <p:spPr/>
        <p:txBody>
          <a:bodyPr/>
          <a:lstStyle/>
          <a:p>
            <a:r>
              <a:rPr lang="fr-FR" altLang="fr-FR" dirty="0"/>
              <a:t>Accueil par le présentateur modérateur</a:t>
            </a:r>
          </a:p>
        </p:txBody>
      </p:sp>
    </p:spTree>
    <p:extLst>
      <p:ext uri="{BB962C8B-B14F-4D97-AF65-F5344CB8AC3E}">
        <p14:creationId xmlns:p14="http://schemas.microsoft.com/office/powerpoint/2010/main" val="3582643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38975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9877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297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3550296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03350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2174654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0039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F15E82-F27F-44EA-B3F2-1CD736969E5A}" type="slidenum">
              <a:rPr kumimoji="0" lang="fr-B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fr-B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09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fontAlgn="base">
              <a:spcAft>
                <a:spcPct val="0"/>
              </a:spcAft>
            </a:pPr>
            <a:r>
              <a:rPr lang="fr-BE" sz="1200" dirty="0">
                <a:solidFill>
                  <a:schemeClr val="accent1"/>
                </a:solidFill>
                <a:latin typeface="Arial"/>
                <a:cs typeface="Arial" panose="020B0604020202020204" pitchFamily="34" charset="0"/>
              </a:rPr>
              <a:t>La </a:t>
            </a:r>
            <a:r>
              <a:rPr lang="fr-BE" sz="1200" b="1" dirty="0">
                <a:solidFill>
                  <a:schemeClr val="accent1"/>
                </a:solidFill>
                <a:latin typeface="Arial"/>
                <a:cs typeface="Arial" panose="020B0604020202020204" pitchFamily="34" charset="0"/>
              </a:rPr>
              <a:t>recharge</a:t>
            </a:r>
            <a:r>
              <a:rPr lang="fr-BE" sz="1200" dirty="0">
                <a:solidFill>
                  <a:schemeClr val="accent1"/>
                </a:solidFill>
                <a:latin typeface="Arial"/>
                <a:cs typeface="Arial" panose="020B0604020202020204" pitchFamily="34" charset="0"/>
              </a:rPr>
              <a:t> des nappes aquifères a lieu essentiellement en </a:t>
            </a:r>
            <a:r>
              <a:rPr lang="fr-BE" sz="1200" b="1" dirty="0">
                <a:solidFill>
                  <a:schemeClr val="accent1"/>
                </a:solidFill>
                <a:latin typeface="Arial"/>
                <a:cs typeface="Arial" panose="020B0604020202020204" pitchFamily="34" charset="0"/>
              </a:rPr>
              <a:t>hiver</a:t>
            </a:r>
            <a:r>
              <a:rPr lang="fr-BE" sz="1200" dirty="0">
                <a:solidFill>
                  <a:schemeClr val="accent1"/>
                </a:solidFill>
                <a:latin typeface="Arial"/>
                <a:cs typeface="Arial" panose="020B0604020202020204" pitchFamily="34" charset="0"/>
              </a:rPr>
              <a:t>, en dehors des périodes de végétation</a:t>
            </a:r>
          </a:p>
          <a:p>
            <a:pPr fontAlgn="base">
              <a:spcAft>
                <a:spcPct val="0"/>
              </a:spcAft>
            </a:pPr>
            <a:r>
              <a:rPr lang="fr-BE" sz="1200" dirty="0">
                <a:solidFill>
                  <a:schemeClr val="accent1"/>
                </a:solidFill>
                <a:latin typeface="Arial"/>
                <a:cs typeface="Arial" panose="020B0604020202020204" pitchFamily="34" charset="0"/>
              </a:rPr>
              <a:t>Un </a:t>
            </a:r>
            <a:r>
              <a:rPr lang="fr-BE" sz="1200" b="1" dirty="0">
                <a:solidFill>
                  <a:schemeClr val="accent1"/>
                </a:solidFill>
                <a:latin typeface="Arial"/>
                <a:cs typeface="Arial" panose="020B0604020202020204" pitchFamily="34" charset="0"/>
              </a:rPr>
              <a:t>été sec</a:t>
            </a:r>
            <a:r>
              <a:rPr lang="fr-BE" sz="1200" dirty="0">
                <a:solidFill>
                  <a:schemeClr val="accent1"/>
                </a:solidFill>
                <a:latin typeface="Arial"/>
                <a:cs typeface="Arial" panose="020B0604020202020204" pitchFamily="34" charset="0"/>
              </a:rPr>
              <a:t>, n’a donc </a:t>
            </a:r>
            <a:r>
              <a:rPr lang="fr-BE" sz="1200" b="1" dirty="0">
                <a:solidFill>
                  <a:schemeClr val="accent1"/>
                </a:solidFill>
                <a:latin typeface="Arial"/>
                <a:cs typeface="Arial" panose="020B0604020202020204" pitchFamily="34" charset="0"/>
              </a:rPr>
              <a:t>pas d’impact significatif</a:t>
            </a:r>
            <a:r>
              <a:rPr lang="fr-BE" sz="1200" dirty="0">
                <a:solidFill>
                  <a:schemeClr val="accent1"/>
                </a:solidFill>
                <a:latin typeface="Arial"/>
                <a:cs typeface="Arial" panose="020B0604020202020204" pitchFamily="34" charset="0"/>
              </a:rPr>
              <a:t> sur les grands aquifères qui vont baisser naturellement avec l’étiage mais bien sur la production d’eau de surface dépendant des cours d’eau</a:t>
            </a:r>
          </a:p>
          <a:p>
            <a:pPr fontAlgn="base">
              <a:spcAft>
                <a:spcPct val="0"/>
              </a:spcAft>
            </a:pPr>
            <a:r>
              <a:rPr lang="fr-BE" sz="1200" dirty="0">
                <a:solidFill>
                  <a:schemeClr val="accent1"/>
                </a:solidFill>
                <a:latin typeface="Arial"/>
                <a:cs typeface="Arial" panose="020B0604020202020204" pitchFamily="34" charset="0"/>
              </a:rPr>
              <a:t>Les </a:t>
            </a:r>
            <a:r>
              <a:rPr lang="fr-BE" sz="1200" b="1" dirty="0">
                <a:solidFill>
                  <a:schemeClr val="accent1"/>
                </a:solidFill>
                <a:latin typeface="Arial"/>
                <a:cs typeface="Arial" panose="020B0604020202020204" pitchFamily="34" charset="0"/>
              </a:rPr>
              <a:t>pluies d’hiver </a:t>
            </a:r>
            <a:r>
              <a:rPr lang="fr-BE" sz="1200" dirty="0">
                <a:solidFill>
                  <a:schemeClr val="accent1"/>
                </a:solidFill>
                <a:latin typeface="Arial"/>
                <a:cs typeface="Arial" panose="020B0604020202020204" pitchFamily="34" charset="0"/>
              </a:rPr>
              <a:t>déterminent le niveau de la réserve dans les </a:t>
            </a:r>
            <a:r>
              <a:rPr lang="fr-BE" sz="1200" b="1" dirty="0">
                <a:solidFill>
                  <a:schemeClr val="accent1"/>
                </a:solidFill>
                <a:latin typeface="Arial"/>
                <a:cs typeface="Arial" panose="020B0604020202020204" pitchFamily="34" charset="0"/>
              </a:rPr>
              <a:t>barrages-réservoirs. </a:t>
            </a:r>
            <a:r>
              <a:rPr lang="fr-BE" sz="1200" dirty="0">
                <a:solidFill>
                  <a:schemeClr val="accent1"/>
                </a:solidFill>
                <a:latin typeface="Arial"/>
                <a:cs typeface="Arial" panose="020B0604020202020204" pitchFamily="34" charset="0"/>
              </a:rPr>
              <a:t>Si le niveau de ceux-ci est élevé à la sortie de l’hiver (avril), ils constitueront une bonne </a:t>
            </a:r>
            <a:r>
              <a:rPr lang="fr-BE" sz="1200" b="1" dirty="0">
                <a:solidFill>
                  <a:schemeClr val="accent1"/>
                </a:solidFill>
                <a:latin typeface="Arial"/>
                <a:cs typeface="Arial" panose="020B0604020202020204" pitchFamily="34" charset="0"/>
              </a:rPr>
              <a:t>réserve pour l’été </a:t>
            </a:r>
            <a:r>
              <a:rPr lang="fr-BE" sz="1200" dirty="0">
                <a:solidFill>
                  <a:schemeClr val="accent1"/>
                </a:solidFill>
                <a:latin typeface="Arial"/>
                <a:cs typeface="Arial" panose="020B0604020202020204" pitchFamily="34" charset="0"/>
              </a:rPr>
              <a:t>et les risques sur la production seront faibles</a:t>
            </a:r>
          </a:p>
          <a:p>
            <a:pPr fontAlgn="base">
              <a:spcAft>
                <a:spcPct val="0"/>
              </a:spcAft>
            </a:pPr>
            <a:r>
              <a:rPr lang="fr-BE" sz="1200" dirty="0">
                <a:solidFill>
                  <a:schemeClr val="accent1"/>
                </a:solidFill>
                <a:latin typeface="Arial"/>
                <a:cs typeface="Arial" panose="020B0604020202020204" pitchFamily="34" charset="0"/>
              </a:rPr>
              <a:t>Les </a:t>
            </a:r>
            <a:r>
              <a:rPr lang="fr-BE" sz="1200" b="1" dirty="0">
                <a:solidFill>
                  <a:schemeClr val="accent1"/>
                </a:solidFill>
                <a:latin typeface="Arial"/>
                <a:cs typeface="Arial" panose="020B0604020202020204" pitchFamily="34" charset="0"/>
              </a:rPr>
              <a:t>pluies d’été </a:t>
            </a:r>
            <a:r>
              <a:rPr lang="fr-BE" sz="1200" dirty="0">
                <a:solidFill>
                  <a:schemeClr val="accent1"/>
                </a:solidFill>
                <a:latin typeface="Arial"/>
                <a:cs typeface="Arial" panose="020B0604020202020204" pitchFamily="34" charset="0"/>
              </a:rPr>
              <a:t>peuvent encore recharger les </a:t>
            </a:r>
            <a:r>
              <a:rPr lang="fr-BE" sz="1200" b="1" dirty="0">
                <a:solidFill>
                  <a:schemeClr val="accent1"/>
                </a:solidFill>
                <a:latin typeface="Arial"/>
                <a:cs typeface="Arial" panose="020B0604020202020204" pitchFamily="34" charset="0"/>
              </a:rPr>
              <a:t>barrages-réservoirs</a:t>
            </a:r>
            <a:r>
              <a:rPr lang="fr-BE" sz="1200" dirty="0">
                <a:solidFill>
                  <a:schemeClr val="accent1"/>
                </a:solidFill>
                <a:latin typeface="Arial"/>
                <a:cs typeface="Arial" panose="020B0604020202020204" pitchFamily="34" charset="0"/>
              </a:rPr>
              <a:t> mais plus les nappes</a:t>
            </a:r>
          </a:p>
          <a:p>
            <a:endParaRPr lang="fr-BE" dirty="0"/>
          </a:p>
        </p:txBody>
      </p:sp>
    </p:spTree>
    <p:extLst>
      <p:ext uri="{BB962C8B-B14F-4D97-AF65-F5344CB8AC3E}">
        <p14:creationId xmlns:p14="http://schemas.microsoft.com/office/powerpoint/2010/main" val="275804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BE" dirty="0"/>
              <a:t>% Eso-</a:t>
            </a:r>
            <a:r>
              <a:rPr lang="fr-BE" dirty="0" err="1"/>
              <a:t>Esu</a:t>
            </a:r>
            <a:r>
              <a:rPr lang="fr-BE" dirty="0"/>
              <a:t> + usages</a:t>
            </a:r>
          </a:p>
        </p:txBody>
      </p:sp>
    </p:spTree>
    <p:extLst>
      <p:ext uri="{BB962C8B-B14F-4D97-AF65-F5344CB8AC3E}">
        <p14:creationId xmlns:p14="http://schemas.microsoft.com/office/powerpoint/2010/main" val="181027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BE" dirty="0"/>
              <a:t>% Eso-</a:t>
            </a:r>
            <a:r>
              <a:rPr lang="fr-BE" dirty="0" err="1"/>
              <a:t>Esu</a:t>
            </a:r>
            <a:r>
              <a:rPr lang="fr-BE" dirty="0"/>
              <a:t> + usages</a:t>
            </a:r>
          </a:p>
        </p:txBody>
      </p:sp>
    </p:spTree>
    <p:extLst>
      <p:ext uri="{BB962C8B-B14F-4D97-AF65-F5344CB8AC3E}">
        <p14:creationId xmlns:p14="http://schemas.microsoft.com/office/powerpoint/2010/main" val="1679974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BE" dirty="0"/>
              <a:t>Territoires : RW, RBC, RF</a:t>
            </a:r>
          </a:p>
        </p:txBody>
      </p:sp>
    </p:spTree>
    <p:extLst>
      <p:ext uri="{BB962C8B-B14F-4D97-AF65-F5344CB8AC3E}">
        <p14:creationId xmlns:p14="http://schemas.microsoft.com/office/powerpoint/2010/main" val="309274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BE"/>
          </a:p>
        </p:txBody>
      </p:sp>
      <p:sp>
        <p:nvSpPr>
          <p:cNvPr id="4" name="Espace réservé de la date 3"/>
          <p:cNvSpPr>
            <a:spLocks noGrp="1"/>
          </p:cNvSpPr>
          <p:nvPr>
            <p:ph type="dt" sz="half" idx="10"/>
          </p:nvPr>
        </p:nvSpPr>
        <p:spPr/>
        <p:txBody>
          <a:bodyPr/>
          <a:lstStyle/>
          <a:p>
            <a:fld id="{B58B16B3-1DEC-4269-91E5-06CDD7EE0543}" type="datetimeFigureOut">
              <a:rPr lang="fr-BE" smtClean="0"/>
              <a:t>22-03-23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9C1E20C-A331-4A42-B73B-491137F0339B}" type="slidenum">
              <a:rPr lang="fr-BE" smtClean="0"/>
              <a:t>‹N°›</a:t>
            </a:fld>
            <a:endParaRPr lang="fr-BE"/>
          </a:p>
        </p:txBody>
      </p:sp>
    </p:spTree>
    <p:extLst>
      <p:ext uri="{BB962C8B-B14F-4D97-AF65-F5344CB8AC3E}">
        <p14:creationId xmlns:p14="http://schemas.microsoft.com/office/powerpoint/2010/main" val="79997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B58B16B3-1DEC-4269-91E5-06CDD7EE0543}" type="datetimeFigureOut">
              <a:rPr lang="fr-BE" smtClean="0"/>
              <a:t>22-03-23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9C1E20C-A331-4A42-B73B-491137F0339B}" type="slidenum">
              <a:rPr lang="fr-BE" smtClean="0"/>
              <a:t>‹N°›</a:t>
            </a:fld>
            <a:endParaRPr lang="fr-BE"/>
          </a:p>
        </p:txBody>
      </p:sp>
    </p:spTree>
    <p:extLst>
      <p:ext uri="{BB962C8B-B14F-4D97-AF65-F5344CB8AC3E}">
        <p14:creationId xmlns:p14="http://schemas.microsoft.com/office/powerpoint/2010/main" val="409378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B58B16B3-1DEC-4269-91E5-06CDD7EE0543}" type="datetimeFigureOut">
              <a:rPr lang="fr-BE" smtClean="0"/>
              <a:t>22-03-23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9C1E20C-A331-4A42-B73B-491137F0339B}" type="slidenum">
              <a:rPr lang="fr-BE" smtClean="0"/>
              <a:t>‹N°›</a:t>
            </a:fld>
            <a:endParaRPr lang="fr-BE"/>
          </a:p>
        </p:txBody>
      </p:sp>
    </p:spTree>
    <p:extLst>
      <p:ext uri="{BB962C8B-B14F-4D97-AF65-F5344CB8AC3E}">
        <p14:creationId xmlns:p14="http://schemas.microsoft.com/office/powerpoint/2010/main" val="220226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B58B16B3-1DEC-4269-91E5-06CDD7EE0543}" type="datetimeFigureOut">
              <a:rPr lang="fr-BE" smtClean="0"/>
              <a:t>22-03-23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9C1E20C-A331-4A42-B73B-491137F0339B}" type="slidenum">
              <a:rPr lang="fr-BE" smtClean="0"/>
              <a:t>‹N°›</a:t>
            </a:fld>
            <a:endParaRPr lang="fr-BE"/>
          </a:p>
        </p:txBody>
      </p:sp>
    </p:spTree>
    <p:extLst>
      <p:ext uri="{BB962C8B-B14F-4D97-AF65-F5344CB8AC3E}">
        <p14:creationId xmlns:p14="http://schemas.microsoft.com/office/powerpoint/2010/main" val="419395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B58B16B3-1DEC-4269-91E5-06CDD7EE0543}" type="datetimeFigureOut">
              <a:rPr lang="fr-BE" smtClean="0"/>
              <a:t>22-03-23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9C1E20C-A331-4A42-B73B-491137F0339B}" type="slidenum">
              <a:rPr lang="fr-BE" smtClean="0"/>
              <a:t>‹N°›</a:t>
            </a:fld>
            <a:endParaRPr lang="fr-BE"/>
          </a:p>
        </p:txBody>
      </p:sp>
    </p:spTree>
    <p:extLst>
      <p:ext uri="{BB962C8B-B14F-4D97-AF65-F5344CB8AC3E}">
        <p14:creationId xmlns:p14="http://schemas.microsoft.com/office/powerpoint/2010/main" val="3515387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B58B16B3-1DEC-4269-91E5-06CDD7EE0543}" type="datetimeFigureOut">
              <a:rPr lang="fr-BE" smtClean="0"/>
              <a:t>22-03-23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79C1E20C-A331-4A42-B73B-491137F0339B}" type="slidenum">
              <a:rPr lang="fr-BE" smtClean="0"/>
              <a:t>‹N°›</a:t>
            </a:fld>
            <a:endParaRPr lang="fr-BE"/>
          </a:p>
        </p:txBody>
      </p:sp>
    </p:spTree>
    <p:extLst>
      <p:ext uri="{BB962C8B-B14F-4D97-AF65-F5344CB8AC3E}">
        <p14:creationId xmlns:p14="http://schemas.microsoft.com/office/powerpoint/2010/main" val="7717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B58B16B3-1DEC-4269-91E5-06CDD7EE0543}" type="datetimeFigureOut">
              <a:rPr lang="fr-BE" smtClean="0"/>
              <a:t>22-03-23</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79C1E20C-A331-4A42-B73B-491137F0339B}" type="slidenum">
              <a:rPr lang="fr-BE" smtClean="0"/>
              <a:t>‹N°›</a:t>
            </a:fld>
            <a:endParaRPr lang="fr-BE"/>
          </a:p>
        </p:txBody>
      </p:sp>
    </p:spTree>
    <p:extLst>
      <p:ext uri="{BB962C8B-B14F-4D97-AF65-F5344CB8AC3E}">
        <p14:creationId xmlns:p14="http://schemas.microsoft.com/office/powerpoint/2010/main" val="191395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B58B16B3-1DEC-4269-91E5-06CDD7EE0543}" type="datetimeFigureOut">
              <a:rPr lang="fr-BE" smtClean="0"/>
              <a:t>22-03-23</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79C1E20C-A331-4A42-B73B-491137F0339B}" type="slidenum">
              <a:rPr lang="fr-BE" smtClean="0"/>
              <a:t>‹N°›</a:t>
            </a:fld>
            <a:endParaRPr lang="fr-BE"/>
          </a:p>
        </p:txBody>
      </p:sp>
    </p:spTree>
    <p:extLst>
      <p:ext uri="{BB962C8B-B14F-4D97-AF65-F5344CB8AC3E}">
        <p14:creationId xmlns:p14="http://schemas.microsoft.com/office/powerpoint/2010/main" val="105722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58B16B3-1DEC-4269-91E5-06CDD7EE0543}" type="datetimeFigureOut">
              <a:rPr lang="fr-BE" smtClean="0"/>
              <a:t>22-03-23</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79C1E20C-A331-4A42-B73B-491137F0339B}" type="slidenum">
              <a:rPr lang="fr-BE" smtClean="0"/>
              <a:t>‹N°›</a:t>
            </a:fld>
            <a:endParaRPr lang="fr-BE"/>
          </a:p>
        </p:txBody>
      </p:sp>
    </p:spTree>
    <p:extLst>
      <p:ext uri="{BB962C8B-B14F-4D97-AF65-F5344CB8AC3E}">
        <p14:creationId xmlns:p14="http://schemas.microsoft.com/office/powerpoint/2010/main" val="73188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58B16B3-1DEC-4269-91E5-06CDD7EE0543}" type="datetimeFigureOut">
              <a:rPr lang="fr-BE" smtClean="0"/>
              <a:t>22-03-23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79C1E20C-A331-4A42-B73B-491137F0339B}" type="slidenum">
              <a:rPr lang="fr-BE" smtClean="0"/>
              <a:t>‹N°›</a:t>
            </a:fld>
            <a:endParaRPr lang="fr-BE"/>
          </a:p>
        </p:txBody>
      </p:sp>
    </p:spTree>
    <p:extLst>
      <p:ext uri="{BB962C8B-B14F-4D97-AF65-F5344CB8AC3E}">
        <p14:creationId xmlns:p14="http://schemas.microsoft.com/office/powerpoint/2010/main" val="2456149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58B16B3-1DEC-4269-91E5-06CDD7EE0543}" type="datetimeFigureOut">
              <a:rPr lang="fr-BE" smtClean="0"/>
              <a:t>22-03-23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79C1E20C-A331-4A42-B73B-491137F0339B}" type="slidenum">
              <a:rPr lang="fr-BE" smtClean="0"/>
              <a:t>‹N°›</a:t>
            </a:fld>
            <a:endParaRPr lang="fr-BE"/>
          </a:p>
        </p:txBody>
      </p:sp>
    </p:spTree>
    <p:extLst>
      <p:ext uri="{BB962C8B-B14F-4D97-AF65-F5344CB8AC3E}">
        <p14:creationId xmlns:p14="http://schemas.microsoft.com/office/powerpoint/2010/main" val="3602117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B16B3-1DEC-4269-91E5-06CDD7EE0543}" type="datetimeFigureOut">
              <a:rPr lang="fr-BE" smtClean="0"/>
              <a:t>22-03-23</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C1E20C-A331-4A42-B73B-491137F0339B}" type="slidenum">
              <a:rPr lang="fr-BE" smtClean="0"/>
              <a:t>‹N°›</a:t>
            </a:fld>
            <a:endParaRPr lang="fr-BE"/>
          </a:p>
        </p:txBody>
      </p:sp>
    </p:spTree>
    <p:extLst>
      <p:ext uri="{BB962C8B-B14F-4D97-AF65-F5344CB8AC3E}">
        <p14:creationId xmlns:p14="http://schemas.microsoft.com/office/powerpoint/2010/main" val="2643757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8.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164017" y="4574784"/>
            <a:ext cx="6808352" cy="584775"/>
          </a:xfrm>
          <a:prstGeom prst="rect">
            <a:avLst/>
          </a:prstGeom>
          <a:solidFill>
            <a:srgbClr val="008FC3"/>
          </a:solidFill>
        </p:spPr>
        <p:txBody>
          <a:bodyPr wrap="square" rtlCol="0">
            <a:spAutoFit/>
          </a:bodyPr>
          <a:lstStyle/>
          <a:p>
            <a:pPr marL="174625" algn="r" defTabSz="914400">
              <a:defRPr/>
            </a:pPr>
            <a:r>
              <a:rPr lang="fr-BE" sz="3200" dirty="0">
                <a:solidFill>
                  <a:schemeClr val="bg1">
                    <a:lumMod val="20000"/>
                    <a:lumOff val="80000"/>
                  </a:schemeClr>
                </a:solidFill>
                <a:latin typeface="Century Gothic" panose="020B0502020202020204" pitchFamily="34" charset="0"/>
              </a:rPr>
              <a:t>Cycle de conférences </a:t>
            </a:r>
            <a:r>
              <a:rPr lang="fr-BE" sz="3200" dirty="0" err="1">
                <a:solidFill>
                  <a:schemeClr val="bg1">
                    <a:lumMod val="20000"/>
                    <a:lumOff val="80000"/>
                  </a:schemeClr>
                </a:solidFill>
                <a:latin typeface="Century Gothic" panose="020B0502020202020204" pitchFamily="34" charset="0"/>
              </a:rPr>
              <a:t>ULiège</a:t>
            </a:r>
            <a:r>
              <a:rPr lang="fr-BE" sz="3200" dirty="0">
                <a:solidFill>
                  <a:schemeClr val="bg1">
                    <a:lumMod val="20000"/>
                    <a:lumOff val="80000"/>
                  </a:schemeClr>
                </a:solidFill>
                <a:latin typeface="Century Gothic" panose="020B0502020202020204" pitchFamily="34" charset="0"/>
              </a:rPr>
              <a:t> </a:t>
            </a:r>
          </a:p>
        </p:txBody>
      </p:sp>
      <p:sp>
        <p:nvSpPr>
          <p:cNvPr id="11" name="ZoneTexte 10"/>
          <p:cNvSpPr txBox="1"/>
          <p:nvPr/>
        </p:nvSpPr>
        <p:spPr>
          <a:xfrm>
            <a:off x="3740088" y="5870238"/>
            <a:ext cx="8039099" cy="553998"/>
          </a:xfrm>
          <a:prstGeom prst="rect">
            <a:avLst/>
          </a:prstGeom>
          <a:noFill/>
        </p:spPr>
        <p:txBody>
          <a:bodyPr wrap="square" rtlCol="0">
            <a:spAutoFit/>
          </a:bodyPr>
          <a:lstStyle/>
          <a:p>
            <a:pPr algn="r">
              <a:defRPr/>
            </a:pPr>
            <a:endParaRPr lang="fr-BE" sz="1000" dirty="0">
              <a:latin typeface="Century Gothic" panose="020B0502020202020204" pitchFamily="34" charset="0"/>
            </a:endParaRPr>
          </a:p>
          <a:p>
            <a:pPr marL="900113" algn="r">
              <a:defRPr/>
            </a:pPr>
            <a:r>
              <a:rPr lang="fr-BE" sz="2000" dirty="0">
                <a:latin typeface="Century Gothic" panose="020B0502020202020204" pitchFamily="34" charset="0"/>
              </a:rPr>
              <a:t>Verviers , le 20 mars 2023</a:t>
            </a:r>
          </a:p>
        </p:txBody>
      </p:sp>
      <p:sp>
        <p:nvSpPr>
          <p:cNvPr id="6" name="ZoneTexte 7"/>
          <p:cNvSpPr txBox="1"/>
          <p:nvPr/>
        </p:nvSpPr>
        <p:spPr>
          <a:xfrm>
            <a:off x="4176431" y="825923"/>
            <a:ext cx="7405969" cy="255454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endParaRPr lang="fr-BE" sz="4000" b="1" dirty="0">
              <a:solidFill>
                <a:srgbClr val="008FC3"/>
              </a:solidFill>
              <a:latin typeface="Century Gothic" panose="020B0502020202020204" pitchFamily="34" charset="0"/>
            </a:endParaRPr>
          </a:p>
          <a:p>
            <a:pPr lvl="0" algn="r">
              <a:defRPr/>
            </a:pPr>
            <a:r>
              <a:rPr lang="fr-BE" sz="4000" b="1" dirty="0">
                <a:solidFill>
                  <a:srgbClr val="008FC3"/>
                </a:solidFill>
                <a:latin typeface="Century Gothic" panose="020B0502020202020204" pitchFamily="34" charset="0"/>
              </a:rPr>
              <a:t>Le schéma régional des ressources en eau  </a:t>
            </a:r>
            <a:br>
              <a:rPr lang="fr-BE" sz="4000" b="1" dirty="0">
                <a:solidFill>
                  <a:srgbClr val="008FC3"/>
                </a:solidFill>
                <a:latin typeface="Century Gothic" panose="020B0502020202020204" pitchFamily="34" charset="0"/>
              </a:rPr>
            </a:br>
            <a:endParaRPr lang="fr-BE" sz="4000" b="1" dirty="0">
              <a:solidFill>
                <a:srgbClr val="008FC3"/>
              </a:solidFill>
              <a:latin typeface="Century Gothic" panose="020B0502020202020204" pitchFamily="34" charset="0"/>
            </a:endParaRPr>
          </a:p>
        </p:txBody>
      </p:sp>
      <p:grpSp>
        <p:nvGrpSpPr>
          <p:cNvPr id="2" name="Groupe 1"/>
          <p:cNvGrpSpPr/>
          <p:nvPr/>
        </p:nvGrpSpPr>
        <p:grpSpPr>
          <a:xfrm>
            <a:off x="665922" y="-1588"/>
            <a:ext cx="2695264" cy="6859588"/>
            <a:chOff x="665922" y="-1588"/>
            <a:chExt cx="2695264" cy="6859588"/>
          </a:xfrm>
        </p:grpSpPr>
        <p:pic>
          <p:nvPicPr>
            <p:cNvPr id="6161" name="Picture 17"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1588"/>
              <a:ext cx="2090738" cy="68595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5922" y="5049079"/>
              <a:ext cx="2574235" cy="23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786951" y="6619460"/>
              <a:ext cx="2574235" cy="23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406589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Distribution publique - Consommation</a:t>
            </a:r>
          </a:p>
        </p:txBody>
      </p:sp>
      <p:pic>
        <p:nvPicPr>
          <p:cNvPr id="2" name="Image 1"/>
          <p:cNvPicPr>
            <a:picLocks noChangeAspect="1"/>
          </p:cNvPicPr>
          <p:nvPr/>
        </p:nvPicPr>
        <p:blipFill>
          <a:blip r:embed="rId3"/>
          <a:stretch>
            <a:fillRect/>
          </a:stretch>
        </p:blipFill>
        <p:spPr>
          <a:xfrm>
            <a:off x="1371203" y="993140"/>
            <a:ext cx="9144793" cy="5864860"/>
          </a:xfrm>
          <a:prstGeom prst="rect">
            <a:avLst/>
          </a:prstGeom>
        </p:spPr>
      </p:pic>
      <p:cxnSp>
        <p:nvCxnSpPr>
          <p:cNvPr id="6" name="Connecteur droit avec flèche 5"/>
          <p:cNvCxnSpPr/>
          <p:nvPr/>
        </p:nvCxnSpPr>
        <p:spPr bwMode="auto">
          <a:xfrm flipV="1">
            <a:off x="9221332" y="3507935"/>
            <a:ext cx="792088" cy="576064"/>
          </a:xfrm>
          <a:prstGeom prst="straightConnector1">
            <a:avLst/>
          </a:prstGeom>
          <a:solidFill>
            <a:schemeClr val="accent1"/>
          </a:solidFill>
          <a:ln w="31750" cap="sq"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ZoneTexte 6"/>
          <p:cNvSpPr txBox="1"/>
          <p:nvPr/>
        </p:nvSpPr>
        <p:spPr>
          <a:xfrm>
            <a:off x="8609264" y="4096410"/>
            <a:ext cx="1008112" cy="400110"/>
          </a:xfrm>
          <a:prstGeom prst="rect">
            <a:avLst/>
          </a:prstGeom>
          <a:noFill/>
        </p:spPr>
        <p:txBody>
          <a:bodyPr wrap="square" rtlCol="0">
            <a:spAutoFit/>
          </a:bodyPr>
          <a:lstStyle/>
          <a:p>
            <a:r>
              <a:rPr lang="fr-BE" sz="2000" b="1" dirty="0">
                <a:solidFill>
                  <a:srgbClr val="FF0000"/>
                </a:solidFill>
                <a:latin typeface="Isidora Bold" panose="00000800000000000000" pitchFamily="50" charset="0"/>
              </a:rPr>
              <a:t>-35 %</a:t>
            </a:r>
          </a:p>
        </p:txBody>
      </p:sp>
    </p:spTree>
    <p:extLst>
      <p:ext uri="{BB962C8B-B14F-4D97-AF65-F5344CB8AC3E}">
        <p14:creationId xmlns:p14="http://schemas.microsoft.com/office/powerpoint/2010/main" val="17571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Distribution d’eau – Modèle économique</a:t>
            </a:r>
          </a:p>
        </p:txBody>
      </p:sp>
      <p:pic>
        <p:nvPicPr>
          <p:cNvPr id="3" name="Image 2"/>
          <p:cNvPicPr>
            <a:picLocks noChangeAspect="1"/>
          </p:cNvPicPr>
          <p:nvPr/>
        </p:nvPicPr>
        <p:blipFill rotWithShape="1">
          <a:blip r:embed="rId3">
            <a:clrChange>
              <a:clrFrom>
                <a:srgbClr val="FFFFFF"/>
              </a:clrFrom>
              <a:clrTo>
                <a:srgbClr val="FFFFFF">
                  <a:alpha val="0"/>
                </a:srgbClr>
              </a:clrTo>
            </a:clrChange>
          </a:blip>
          <a:srcRect b="4831"/>
          <a:stretch/>
        </p:blipFill>
        <p:spPr>
          <a:xfrm>
            <a:off x="1360318" y="1133129"/>
            <a:ext cx="9389390" cy="5724871"/>
          </a:xfrm>
          <a:prstGeom prst="rect">
            <a:avLst/>
          </a:prstGeom>
        </p:spPr>
      </p:pic>
    </p:spTree>
    <p:extLst>
      <p:ext uri="{BB962C8B-B14F-4D97-AF65-F5344CB8AC3E}">
        <p14:creationId xmlns:p14="http://schemas.microsoft.com/office/powerpoint/2010/main" val="3170551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1" name="Picture 17"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1588"/>
            <a:ext cx="2090738" cy="685958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596640" y="2214443"/>
            <a:ext cx="8400673" cy="1938992"/>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sz="6000" b="1" i="0" u="none" strike="noStrike" cap="none" spc="0" normalizeH="0" baseline="0">
                <a:ln>
                  <a:noFill/>
                </a:ln>
                <a:solidFill>
                  <a:srgbClr val="008FC3"/>
                </a:solidFill>
                <a:effectLst/>
                <a:uLnTx/>
                <a:uFillTx/>
                <a:latin typeface="Isidora Bold" panose="00000800000000000000" pitchFamily="50" charset="0"/>
              </a:defRPr>
            </a:lvl1pPr>
          </a:lstStyle>
          <a:p>
            <a:r>
              <a:rPr lang="fr-BE" dirty="0"/>
              <a:t>La sécurisation de l’alimentation en eau</a:t>
            </a:r>
          </a:p>
        </p:txBody>
      </p:sp>
      <p:sp>
        <p:nvSpPr>
          <p:cNvPr id="2" name="Rectangle 1"/>
          <p:cNvSpPr/>
          <p:nvPr/>
        </p:nvSpPr>
        <p:spPr>
          <a:xfrm>
            <a:off x="1028700" y="0"/>
            <a:ext cx="2090738" cy="6858000"/>
          </a:xfrm>
          <a:prstGeom prst="rect">
            <a:avLst/>
          </a:prstGeom>
          <a:solidFill>
            <a:srgbClr val="008F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56601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La sécurité d’approvisionnement - Paramètres</a:t>
            </a:r>
          </a:p>
        </p:txBody>
      </p:sp>
      <p:grpSp>
        <p:nvGrpSpPr>
          <p:cNvPr id="5" name="Groupe 4"/>
          <p:cNvGrpSpPr/>
          <p:nvPr/>
        </p:nvGrpSpPr>
        <p:grpSpPr>
          <a:xfrm>
            <a:off x="734683" y="1632857"/>
            <a:ext cx="5579031" cy="4310742"/>
            <a:chOff x="683568" y="465858"/>
            <a:chExt cx="7891304" cy="5843040"/>
          </a:xfrm>
        </p:grpSpPr>
        <p:sp>
          <p:nvSpPr>
            <p:cNvPr id="6" name="Forme libre 21517">
              <a:extLst>
                <a:ext uri="{FF2B5EF4-FFF2-40B4-BE49-F238E27FC236}">
                  <a16:creationId xmlns:a16="http://schemas.microsoft.com/office/drawing/2014/main" id="{B9589D52-2A39-41DE-A38C-209665D17E33}"/>
                </a:ext>
              </a:extLst>
            </p:cNvPr>
            <p:cNvSpPr>
              <a:spLocks/>
            </p:cNvSpPr>
            <p:nvPr/>
          </p:nvSpPr>
          <p:spPr bwMode="auto">
            <a:xfrm>
              <a:off x="4332661" y="2767651"/>
              <a:ext cx="3132123" cy="2301595"/>
            </a:xfrm>
            <a:custGeom>
              <a:avLst/>
              <a:gdLst>
                <a:gd name="T0" fmla="*/ 0 w 3492500"/>
                <a:gd name="T1" fmla="*/ 2616200 h 2616200"/>
                <a:gd name="T2" fmla="*/ 406400 w 3492500"/>
                <a:gd name="T3" fmla="*/ 1765300 h 2616200"/>
                <a:gd name="T4" fmla="*/ 723900 w 3492500"/>
                <a:gd name="T5" fmla="*/ 1460500 h 2616200"/>
                <a:gd name="T6" fmla="*/ 558800 w 3492500"/>
                <a:gd name="T7" fmla="*/ 1231900 h 2616200"/>
                <a:gd name="T8" fmla="*/ 723900 w 3492500"/>
                <a:gd name="T9" fmla="*/ 1016000 h 2616200"/>
                <a:gd name="T10" fmla="*/ 1041400 w 3492500"/>
                <a:gd name="T11" fmla="*/ 1104900 h 2616200"/>
                <a:gd name="T12" fmla="*/ 1231900 w 3492500"/>
                <a:gd name="T13" fmla="*/ 711200 h 2616200"/>
                <a:gd name="T14" fmla="*/ 1333500 w 3492500"/>
                <a:gd name="T15" fmla="*/ 292100 h 2616200"/>
                <a:gd name="T16" fmla="*/ 1422400 w 3492500"/>
                <a:gd name="T17" fmla="*/ 0 h 2616200"/>
                <a:gd name="T18" fmla="*/ 1651000 w 3492500"/>
                <a:gd name="T19" fmla="*/ 241300 h 2616200"/>
                <a:gd name="T20" fmla="*/ 1955800 w 3492500"/>
                <a:gd name="T21" fmla="*/ 457200 h 2616200"/>
                <a:gd name="T22" fmla="*/ 2057400 w 3492500"/>
                <a:gd name="T23" fmla="*/ 762000 h 2616200"/>
                <a:gd name="T24" fmla="*/ 2425700 w 3492500"/>
                <a:gd name="T25" fmla="*/ 825500 h 2616200"/>
                <a:gd name="T26" fmla="*/ 2870200 w 3492500"/>
                <a:gd name="T27" fmla="*/ 825500 h 2616200"/>
                <a:gd name="T28" fmla="*/ 3162300 w 3492500"/>
                <a:gd name="T29" fmla="*/ 939800 h 2616200"/>
                <a:gd name="T30" fmla="*/ 3479800 w 3492500"/>
                <a:gd name="T31" fmla="*/ 901700 h 2616200"/>
                <a:gd name="T32" fmla="*/ 3479800 w 3492500"/>
                <a:gd name="T33" fmla="*/ 901700 h 2616200"/>
                <a:gd name="T34" fmla="*/ 3479800 w 3492500"/>
                <a:gd name="T35" fmla="*/ 901700 h 2616200"/>
                <a:gd name="T36" fmla="*/ 3492500 w 3492500"/>
                <a:gd name="T37" fmla="*/ 901700 h 26162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92500" h="2616200">
                  <a:moveTo>
                    <a:pt x="0" y="2616200"/>
                  </a:moveTo>
                  <a:lnTo>
                    <a:pt x="406400" y="1765300"/>
                  </a:lnTo>
                  <a:lnTo>
                    <a:pt x="723900" y="1460500"/>
                  </a:lnTo>
                  <a:lnTo>
                    <a:pt x="558800" y="1231900"/>
                  </a:lnTo>
                  <a:lnTo>
                    <a:pt x="723900" y="1016000"/>
                  </a:lnTo>
                  <a:lnTo>
                    <a:pt x="1041400" y="1104900"/>
                  </a:lnTo>
                  <a:lnTo>
                    <a:pt x="1231900" y="711200"/>
                  </a:lnTo>
                  <a:lnTo>
                    <a:pt x="1333500" y="292100"/>
                  </a:lnTo>
                  <a:lnTo>
                    <a:pt x="1422400" y="0"/>
                  </a:lnTo>
                  <a:lnTo>
                    <a:pt x="1651000" y="241300"/>
                  </a:lnTo>
                  <a:lnTo>
                    <a:pt x="1955800" y="457200"/>
                  </a:lnTo>
                  <a:lnTo>
                    <a:pt x="2057400" y="762000"/>
                  </a:lnTo>
                  <a:lnTo>
                    <a:pt x="2425700" y="825500"/>
                  </a:lnTo>
                  <a:lnTo>
                    <a:pt x="2870200" y="825500"/>
                  </a:lnTo>
                  <a:lnTo>
                    <a:pt x="3162300" y="939800"/>
                  </a:lnTo>
                  <a:lnTo>
                    <a:pt x="3479800" y="901700"/>
                  </a:lnTo>
                  <a:lnTo>
                    <a:pt x="3492500" y="901700"/>
                  </a:lnTo>
                </a:path>
              </a:pathLst>
            </a:custGeom>
            <a:noFill/>
            <a:ln w="9525"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BE" sz="2400">
                <a:solidFill>
                  <a:srgbClr val="000000"/>
                </a:solidFill>
                <a:latin typeface="Arial" charset="0"/>
              </a:endParaRPr>
            </a:p>
          </p:txBody>
        </p:sp>
        <p:sp>
          <p:nvSpPr>
            <p:cNvPr id="7" name="Forme libre 3">
              <a:extLst>
                <a:ext uri="{FF2B5EF4-FFF2-40B4-BE49-F238E27FC236}">
                  <a16:creationId xmlns:a16="http://schemas.microsoft.com/office/drawing/2014/main" id="{D949129D-31B3-41EC-A060-E4852CF25AB3}"/>
                </a:ext>
              </a:extLst>
            </p:cNvPr>
            <p:cNvSpPr>
              <a:spLocks/>
            </p:cNvSpPr>
            <p:nvPr/>
          </p:nvSpPr>
          <p:spPr bwMode="auto">
            <a:xfrm>
              <a:off x="4342861" y="2806399"/>
              <a:ext cx="3181187" cy="1375370"/>
            </a:xfrm>
            <a:custGeom>
              <a:avLst/>
              <a:gdLst>
                <a:gd name="T0" fmla="*/ 15335 w 4051300"/>
                <a:gd name="T1" fmla="*/ 1905000 h 1968500"/>
                <a:gd name="T2" fmla="*/ 53673 w 4051300"/>
                <a:gd name="T3" fmla="*/ 1790700 h 1968500"/>
                <a:gd name="T4" fmla="*/ 99678 w 4051300"/>
                <a:gd name="T5" fmla="*/ 1701800 h 1968500"/>
                <a:gd name="T6" fmla="*/ 138014 w 4051300"/>
                <a:gd name="T7" fmla="*/ 1625600 h 1968500"/>
                <a:gd name="T8" fmla="*/ 253027 w 4051300"/>
                <a:gd name="T9" fmla="*/ 1435100 h 1968500"/>
                <a:gd name="T10" fmla="*/ 299032 w 4051300"/>
                <a:gd name="T11" fmla="*/ 1397000 h 1968500"/>
                <a:gd name="T12" fmla="*/ 368039 w 4051300"/>
                <a:gd name="T13" fmla="*/ 1320800 h 1968500"/>
                <a:gd name="T14" fmla="*/ 414045 w 4051300"/>
                <a:gd name="T15" fmla="*/ 1270000 h 1968500"/>
                <a:gd name="T16" fmla="*/ 483052 w 4051300"/>
                <a:gd name="T17" fmla="*/ 1219200 h 1968500"/>
                <a:gd name="T18" fmla="*/ 575061 w 4051300"/>
                <a:gd name="T19" fmla="*/ 1066800 h 1968500"/>
                <a:gd name="T20" fmla="*/ 605732 w 4051300"/>
                <a:gd name="T21" fmla="*/ 990600 h 1968500"/>
                <a:gd name="T22" fmla="*/ 659404 w 4051300"/>
                <a:gd name="T23" fmla="*/ 838200 h 1968500"/>
                <a:gd name="T24" fmla="*/ 682406 w 4051300"/>
                <a:gd name="T25" fmla="*/ 762000 h 1968500"/>
                <a:gd name="T26" fmla="*/ 720744 w 4051300"/>
                <a:gd name="T27" fmla="*/ 558800 h 1968500"/>
                <a:gd name="T28" fmla="*/ 743746 w 4051300"/>
                <a:gd name="T29" fmla="*/ 419100 h 1968500"/>
                <a:gd name="T30" fmla="*/ 766748 w 4051300"/>
                <a:gd name="T31" fmla="*/ 304800 h 1968500"/>
                <a:gd name="T32" fmla="*/ 789752 w 4051300"/>
                <a:gd name="T33" fmla="*/ 228600 h 1968500"/>
                <a:gd name="T34" fmla="*/ 812753 w 4051300"/>
                <a:gd name="T35" fmla="*/ 152400 h 1968500"/>
                <a:gd name="T36" fmla="*/ 851091 w 4051300"/>
                <a:gd name="T37" fmla="*/ 76200 h 1968500"/>
                <a:gd name="T38" fmla="*/ 920097 w 4051300"/>
                <a:gd name="T39" fmla="*/ 25400 h 1968500"/>
                <a:gd name="T40" fmla="*/ 1058112 w 4051300"/>
                <a:gd name="T41" fmla="*/ 12700 h 1968500"/>
                <a:gd name="T42" fmla="*/ 1111784 w 4051300"/>
                <a:gd name="T43" fmla="*/ 101600 h 1968500"/>
                <a:gd name="T44" fmla="*/ 1180793 w 4051300"/>
                <a:gd name="T45" fmla="*/ 203200 h 1968500"/>
                <a:gd name="T46" fmla="*/ 1249799 w 4051300"/>
                <a:gd name="T47" fmla="*/ 266700 h 1968500"/>
                <a:gd name="T48" fmla="*/ 1295805 w 4051300"/>
                <a:gd name="T49" fmla="*/ 317500 h 1968500"/>
                <a:gd name="T50" fmla="*/ 1395483 w 4051300"/>
                <a:gd name="T51" fmla="*/ 381000 h 1968500"/>
                <a:gd name="T52" fmla="*/ 1441488 w 4051300"/>
                <a:gd name="T53" fmla="*/ 406400 h 1968500"/>
                <a:gd name="T54" fmla="*/ 1525830 w 4051300"/>
                <a:gd name="T55" fmla="*/ 431800 h 1968500"/>
                <a:gd name="T56" fmla="*/ 1610171 w 4051300"/>
                <a:gd name="T57" fmla="*/ 457200 h 1968500"/>
                <a:gd name="T58" fmla="*/ 1702181 w 4051300"/>
                <a:gd name="T59" fmla="*/ 482600 h 1968500"/>
                <a:gd name="T60" fmla="*/ 1801859 w 4051300"/>
                <a:gd name="T61" fmla="*/ 508000 h 1968500"/>
                <a:gd name="T62" fmla="*/ 2001213 w 4051300"/>
                <a:gd name="T63" fmla="*/ 635000 h 1968500"/>
                <a:gd name="T64" fmla="*/ 2269575 w 4051300"/>
                <a:gd name="T65" fmla="*/ 660400 h 1968500"/>
                <a:gd name="T66" fmla="*/ 2384587 w 4051300"/>
                <a:gd name="T67" fmla="*/ 635000 h 1968500"/>
                <a:gd name="T68" fmla="*/ 2445927 w 4051300"/>
                <a:gd name="T69" fmla="*/ 622300 h 1968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51300" h="1968500">
                  <a:moveTo>
                    <a:pt x="0" y="1968500"/>
                  </a:moveTo>
                  <a:cubicBezTo>
                    <a:pt x="8467" y="1947333"/>
                    <a:pt x="15205" y="1925390"/>
                    <a:pt x="25400" y="1905000"/>
                  </a:cubicBezTo>
                  <a:cubicBezTo>
                    <a:pt x="32226" y="1891348"/>
                    <a:pt x="43974" y="1880552"/>
                    <a:pt x="50800" y="1866900"/>
                  </a:cubicBezTo>
                  <a:cubicBezTo>
                    <a:pt x="79439" y="1809622"/>
                    <a:pt x="43404" y="1845295"/>
                    <a:pt x="88900" y="1790700"/>
                  </a:cubicBezTo>
                  <a:cubicBezTo>
                    <a:pt x="100398" y="1776902"/>
                    <a:pt x="115311" y="1766237"/>
                    <a:pt x="127000" y="1752600"/>
                  </a:cubicBezTo>
                  <a:cubicBezTo>
                    <a:pt x="140775" y="1736529"/>
                    <a:pt x="152797" y="1719024"/>
                    <a:pt x="165100" y="1701800"/>
                  </a:cubicBezTo>
                  <a:cubicBezTo>
                    <a:pt x="173972" y="1689380"/>
                    <a:pt x="180729" y="1675426"/>
                    <a:pt x="190500" y="1663700"/>
                  </a:cubicBezTo>
                  <a:cubicBezTo>
                    <a:pt x="201998" y="1649902"/>
                    <a:pt x="217573" y="1639777"/>
                    <a:pt x="228600" y="1625600"/>
                  </a:cubicBezTo>
                  <a:cubicBezTo>
                    <a:pt x="308382" y="1523023"/>
                    <a:pt x="243742" y="1573172"/>
                    <a:pt x="317500" y="1524000"/>
                  </a:cubicBezTo>
                  <a:cubicBezTo>
                    <a:pt x="359833" y="1460500"/>
                    <a:pt x="330200" y="1494367"/>
                    <a:pt x="419100" y="1435100"/>
                  </a:cubicBezTo>
                  <a:cubicBezTo>
                    <a:pt x="431800" y="1426633"/>
                    <a:pt x="442720" y="1414527"/>
                    <a:pt x="457200" y="1409700"/>
                  </a:cubicBezTo>
                  <a:cubicBezTo>
                    <a:pt x="469900" y="1405467"/>
                    <a:pt x="483598" y="1403501"/>
                    <a:pt x="495300" y="1397000"/>
                  </a:cubicBezTo>
                  <a:cubicBezTo>
                    <a:pt x="521985" y="1382175"/>
                    <a:pt x="546100" y="1363133"/>
                    <a:pt x="571500" y="1346200"/>
                  </a:cubicBezTo>
                  <a:cubicBezTo>
                    <a:pt x="584200" y="1337733"/>
                    <a:pt x="598807" y="1331593"/>
                    <a:pt x="609600" y="1320800"/>
                  </a:cubicBezTo>
                  <a:cubicBezTo>
                    <a:pt x="622300" y="1308100"/>
                    <a:pt x="632756" y="1292663"/>
                    <a:pt x="647700" y="1282700"/>
                  </a:cubicBezTo>
                  <a:cubicBezTo>
                    <a:pt x="658839" y="1275274"/>
                    <a:pt x="673826" y="1275987"/>
                    <a:pt x="685800" y="1270000"/>
                  </a:cubicBezTo>
                  <a:cubicBezTo>
                    <a:pt x="699452" y="1263174"/>
                    <a:pt x="709952" y="1250799"/>
                    <a:pt x="723900" y="1244600"/>
                  </a:cubicBezTo>
                  <a:cubicBezTo>
                    <a:pt x="748366" y="1233726"/>
                    <a:pt x="800100" y="1219200"/>
                    <a:pt x="800100" y="1219200"/>
                  </a:cubicBezTo>
                  <a:cubicBezTo>
                    <a:pt x="932215" y="1087085"/>
                    <a:pt x="752531" y="1261788"/>
                    <a:pt x="876300" y="1155700"/>
                  </a:cubicBezTo>
                  <a:cubicBezTo>
                    <a:pt x="965335" y="1079385"/>
                    <a:pt x="896326" y="1134209"/>
                    <a:pt x="952500" y="1066800"/>
                  </a:cubicBezTo>
                  <a:cubicBezTo>
                    <a:pt x="963998" y="1053002"/>
                    <a:pt x="977900" y="1041400"/>
                    <a:pt x="990600" y="1028700"/>
                  </a:cubicBezTo>
                  <a:cubicBezTo>
                    <a:pt x="994833" y="1016000"/>
                    <a:pt x="995874" y="1001739"/>
                    <a:pt x="1003300" y="990600"/>
                  </a:cubicBezTo>
                  <a:cubicBezTo>
                    <a:pt x="1043177" y="930784"/>
                    <a:pt x="1039099" y="976726"/>
                    <a:pt x="1066800" y="914400"/>
                  </a:cubicBezTo>
                  <a:cubicBezTo>
                    <a:pt x="1077674" y="889934"/>
                    <a:pt x="1083733" y="863600"/>
                    <a:pt x="1092200" y="838200"/>
                  </a:cubicBezTo>
                  <a:cubicBezTo>
                    <a:pt x="1096433" y="825500"/>
                    <a:pt x="1097474" y="811239"/>
                    <a:pt x="1104900" y="800100"/>
                  </a:cubicBezTo>
                  <a:cubicBezTo>
                    <a:pt x="1113367" y="787400"/>
                    <a:pt x="1123474" y="775652"/>
                    <a:pt x="1130300" y="762000"/>
                  </a:cubicBezTo>
                  <a:cubicBezTo>
                    <a:pt x="1140970" y="740660"/>
                    <a:pt x="1149596" y="693445"/>
                    <a:pt x="1155700" y="673100"/>
                  </a:cubicBezTo>
                  <a:lnTo>
                    <a:pt x="1193800" y="558800"/>
                  </a:lnTo>
                  <a:cubicBezTo>
                    <a:pt x="1198033" y="546100"/>
                    <a:pt x="1203253" y="533687"/>
                    <a:pt x="1206500" y="520700"/>
                  </a:cubicBezTo>
                  <a:cubicBezTo>
                    <a:pt x="1214967" y="486833"/>
                    <a:pt x="1220861" y="452218"/>
                    <a:pt x="1231900" y="419100"/>
                  </a:cubicBezTo>
                  <a:lnTo>
                    <a:pt x="1257300" y="342900"/>
                  </a:lnTo>
                  <a:cubicBezTo>
                    <a:pt x="1261533" y="330200"/>
                    <a:pt x="1262574" y="315939"/>
                    <a:pt x="1270000" y="304800"/>
                  </a:cubicBezTo>
                  <a:cubicBezTo>
                    <a:pt x="1278467" y="292100"/>
                    <a:pt x="1288574" y="280352"/>
                    <a:pt x="1295400" y="266700"/>
                  </a:cubicBezTo>
                  <a:cubicBezTo>
                    <a:pt x="1301387" y="254726"/>
                    <a:pt x="1302113" y="240574"/>
                    <a:pt x="1308100" y="228600"/>
                  </a:cubicBezTo>
                  <a:cubicBezTo>
                    <a:pt x="1314926" y="214948"/>
                    <a:pt x="1326674" y="204152"/>
                    <a:pt x="1333500" y="190500"/>
                  </a:cubicBezTo>
                  <a:cubicBezTo>
                    <a:pt x="1339487" y="178526"/>
                    <a:pt x="1338774" y="163539"/>
                    <a:pt x="1346200" y="152400"/>
                  </a:cubicBezTo>
                  <a:cubicBezTo>
                    <a:pt x="1356163" y="137456"/>
                    <a:pt x="1372802" y="128098"/>
                    <a:pt x="1384300" y="114300"/>
                  </a:cubicBezTo>
                  <a:cubicBezTo>
                    <a:pt x="1394071" y="102574"/>
                    <a:pt x="1397781" y="85735"/>
                    <a:pt x="1409700" y="76200"/>
                  </a:cubicBezTo>
                  <a:cubicBezTo>
                    <a:pt x="1420153" y="67837"/>
                    <a:pt x="1435826" y="69487"/>
                    <a:pt x="1447800" y="63500"/>
                  </a:cubicBezTo>
                  <a:cubicBezTo>
                    <a:pt x="1517160" y="28820"/>
                    <a:pt x="1453772" y="44553"/>
                    <a:pt x="1524000" y="25400"/>
                  </a:cubicBezTo>
                  <a:cubicBezTo>
                    <a:pt x="1557679" y="16215"/>
                    <a:pt x="1625600" y="0"/>
                    <a:pt x="1625600" y="0"/>
                  </a:cubicBezTo>
                  <a:cubicBezTo>
                    <a:pt x="1667933" y="4233"/>
                    <a:pt x="1711992" y="10"/>
                    <a:pt x="1752600" y="12700"/>
                  </a:cubicBezTo>
                  <a:cubicBezTo>
                    <a:pt x="1781737" y="21805"/>
                    <a:pt x="1828800" y="63500"/>
                    <a:pt x="1828800" y="63500"/>
                  </a:cubicBezTo>
                  <a:cubicBezTo>
                    <a:pt x="1833033" y="76200"/>
                    <a:pt x="1834074" y="90461"/>
                    <a:pt x="1841500" y="101600"/>
                  </a:cubicBezTo>
                  <a:cubicBezTo>
                    <a:pt x="1869327" y="143341"/>
                    <a:pt x="1882558" y="135815"/>
                    <a:pt x="1917700" y="165100"/>
                  </a:cubicBezTo>
                  <a:cubicBezTo>
                    <a:pt x="1931498" y="176598"/>
                    <a:pt x="1940856" y="193237"/>
                    <a:pt x="1955800" y="203200"/>
                  </a:cubicBezTo>
                  <a:cubicBezTo>
                    <a:pt x="1966939" y="210626"/>
                    <a:pt x="1982198" y="209399"/>
                    <a:pt x="1993900" y="215900"/>
                  </a:cubicBezTo>
                  <a:cubicBezTo>
                    <a:pt x="2020585" y="230725"/>
                    <a:pt x="2044700" y="249767"/>
                    <a:pt x="2070100" y="266700"/>
                  </a:cubicBezTo>
                  <a:lnTo>
                    <a:pt x="2108200" y="292100"/>
                  </a:lnTo>
                  <a:cubicBezTo>
                    <a:pt x="2120900" y="300567"/>
                    <a:pt x="2131820" y="312673"/>
                    <a:pt x="2146300" y="317500"/>
                  </a:cubicBezTo>
                  <a:cubicBezTo>
                    <a:pt x="2268942" y="358381"/>
                    <a:pt x="2078266" y="292826"/>
                    <a:pt x="2235200" y="355600"/>
                  </a:cubicBezTo>
                  <a:cubicBezTo>
                    <a:pt x="2260059" y="365544"/>
                    <a:pt x="2286000" y="372533"/>
                    <a:pt x="2311400" y="381000"/>
                  </a:cubicBezTo>
                  <a:lnTo>
                    <a:pt x="2349500" y="393700"/>
                  </a:lnTo>
                  <a:cubicBezTo>
                    <a:pt x="2362200" y="397933"/>
                    <a:pt x="2374348" y="404507"/>
                    <a:pt x="2387600" y="406400"/>
                  </a:cubicBezTo>
                  <a:cubicBezTo>
                    <a:pt x="2417233" y="410633"/>
                    <a:pt x="2447049" y="413745"/>
                    <a:pt x="2476500" y="419100"/>
                  </a:cubicBezTo>
                  <a:cubicBezTo>
                    <a:pt x="2493673" y="422222"/>
                    <a:pt x="2510261" y="428014"/>
                    <a:pt x="2527300" y="431800"/>
                  </a:cubicBezTo>
                  <a:cubicBezTo>
                    <a:pt x="2548372" y="436483"/>
                    <a:pt x="2569562" y="440639"/>
                    <a:pt x="2590800" y="444500"/>
                  </a:cubicBezTo>
                  <a:cubicBezTo>
                    <a:pt x="2616135" y="449106"/>
                    <a:pt x="2641508" y="453558"/>
                    <a:pt x="2667000" y="457200"/>
                  </a:cubicBezTo>
                  <a:cubicBezTo>
                    <a:pt x="2700787" y="462027"/>
                    <a:pt x="2734934" y="464289"/>
                    <a:pt x="2768600" y="469900"/>
                  </a:cubicBezTo>
                  <a:cubicBezTo>
                    <a:pt x="2785817" y="472769"/>
                    <a:pt x="2802617" y="477805"/>
                    <a:pt x="2819400" y="482600"/>
                  </a:cubicBezTo>
                  <a:cubicBezTo>
                    <a:pt x="2832272" y="486278"/>
                    <a:pt x="2844269" y="493264"/>
                    <a:pt x="2857500" y="495300"/>
                  </a:cubicBezTo>
                  <a:cubicBezTo>
                    <a:pt x="2899550" y="501769"/>
                    <a:pt x="2942167" y="503767"/>
                    <a:pt x="2984500" y="508000"/>
                  </a:cubicBezTo>
                  <a:cubicBezTo>
                    <a:pt x="3022600" y="520700"/>
                    <a:pt x="3062879" y="528139"/>
                    <a:pt x="3098800" y="546100"/>
                  </a:cubicBezTo>
                  <a:cubicBezTo>
                    <a:pt x="3236321" y="614861"/>
                    <a:pt x="3164479" y="584926"/>
                    <a:pt x="3314700" y="635000"/>
                  </a:cubicBezTo>
                  <a:cubicBezTo>
                    <a:pt x="3327400" y="639233"/>
                    <a:pt x="3339420" y="647282"/>
                    <a:pt x="3352800" y="647700"/>
                  </a:cubicBezTo>
                  <a:lnTo>
                    <a:pt x="3759200" y="660400"/>
                  </a:lnTo>
                  <a:cubicBezTo>
                    <a:pt x="3780367" y="664633"/>
                    <a:pt x="3801114" y="673100"/>
                    <a:pt x="3822700" y="673100"/>
                  </a:cubicBezTo>
                  <a:cubicBezTo>
                    <a:pt x="3841894" y="673100"/>
                    <a:pt x="3945266" y="636478"/>
                    <a:pt x="3949700" y="635000"/>
                  </a:cubicBezTo>
                  <a:cubicBezTo>
                    <a:pt x="3962400" y="630767"/>
                    <a:pt x="3974413" y="622300"/>
                    <a:pt x="3987800" y="622300"/>
                  </a:cubicBezTo>
                  <a:lnTo>
                    <a:pt x="4051300" y="622300"/>
                  </a:lnTo>
                </a:path>
              </a:pathLst>
            </a:cu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BE" sz="2400">
                <a:solidFill>
                  <a:srgbClr val="000000"/>
                </a:solidFill>
                <a:latin typeface="Arial" charset="0"/>
              </a:endParaRPr>
            </a:p>
          </p:txBody>
        </p:sp>
        <p:sp>
          <p:nvSpPr>
            <p:cNvPr id="8" name="Rectangle 163">
              <a:extLst>
                <a:ext uri="{FF2B5EF4-FFF2-40B4-BE49-F238E27FC236}">
                  <a16:creationId xmlns:a16="http://schemas.microsoft.com/office/drawing/2014/main" id="{FAAD6940-6A4B-4F2F-BBCE-978EDB2A386B}"/>
                </a:ext>
              </a:extLst>
            </p:cNvPr>
            <p:cNvSpPr>
              <a:spLocks noChangeArrowheads="1"/>
            </p:cNvSpPr>
            <p:nvPr/>
          </p:nvSpPr>
          <p:spPr bwMode="auto">
            <a:xfrm>
              <a:off x="693766" y="1875004"/>
              <a:ext cx="517795" cy="380256"/>
            </a:xfrm>
            <a:prstGeom prst="rect">
              <a:avLst/>
            </a:prstGeom>
            <a:solidFill>
              <a:srgbClr val="FF99CC"/>
            </a:solidFill>
            <a:ln w="12700"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sz="1400">
                <a:solidFill>
                  <a:srgbClr val="000000"/>
                </a:solidFill>
              </a:endParaRPr>
            </a:p>
          </p:txBody>
        </p:sp>
        <p:sp>
          <p:nvSpPr>
            <p:cNvPr id="9" name="Ellipse 164">
              <a:extLst>
                <a:ext uri="{FF2B5EF4-FFF2-40B4-BE49-F238E27FC236}">
                  <a16:creationId xmlns:a16="http://schemas.microsoft.com/office/drawing/2014/main" id="{4DD2BF19-C53D-432C-968F-43B00E39AC2C}"/>
                </a:ext>
              </a:extLst>
            </p:cNvPr>
            <p:cNvSpPr>
              <a:spLocks noChangeArrowheads="1"/>
            </p:cNvSpPr>
            <p:nvPr/>
          </p:nvSpPr>
          <p:spPr bwMode="auto">
            <a:xfrm>
              <a:off x="810410" y="2489839"/>
              <a:ext cx="268287" cy="277812"/>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10" name="Rectangle 9">
              <a:extLst>
                <a:ext uri="{FF2B5EF4-FFF2-40B4-BE49-F238E27FC236}">
                  <a16:creationId xmlns:a16="http://schemas.microsoft.com/office/drawing/2014/main" id="{4350B1C9-0829-4F6C-8DAF-DBF4BB979DF4}"/>
                </a:ext>
              </a:extLst>
            </p:cNvPr>
            <p:cNvSpPr/>
            <p:nvPr/>
          </p:nvSpPr>
          <p:spPr bwMode="auto">
            <a:xfrm>
              <a:off x="693766" y="985521"/>
              <a:ext cx="393201" cy="234625"/>
            </a:xfrm>
            <a:prstGeom prst="rect">
              <a:avLst/>
            </a:prstGeom>
            <a:solidFill>
              <a:schemeClr val="accent1">
                <a:lumMod val="40000"/>
                <a:lumOff val="60000"/>
              </a:schemeClr>
            </a:solidFill>
            <a:ln w="317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fr-BE" sz="1400">
                <a:solidFill>
                  <a:srgbClr val="000000"/>
                </a:solidFill>
                <a:latin typeface="Arial" charset="0"/>
              </a:endParaRPr>
            </a:p>
          </p:txBody>
        </p:sp>
        <p:sp>
          <p:nvSpPr>
            <p:cNvPr id="11" name="Rectangle 162">
              <a:extLst>
                <a:ext uri="{FF2B5EF4-FFF2-40B4-BE49-F238E27FC236}">
                  <a16:creationId xmlns:a16="http://schemas.microsoft.com/office/drawing/2014/main" id="{854CFD1B-F040-4CBF-9D97-B6A9635412C3}"/>
                </a:ext>
              </a:extLst>
            </p:cNvPr>
            <p:cNvSpPr>
              <a:spLocks noChangeArrowheads="1"/>
            </p:cNvSpPr>
            <p:nvPr/>
          </p:nvSpPr>
          <p:spPr bwMode="auto">
            <a:xfrm>
              <a:off x="693766" y="1441005"/>
              <a:ext cx="412618" cy="205499"/>
            </a:xfrm>
            <a:prstGeom prst="rect">
              <a:avLst/>
            </a:prstGeom>
            <a:solidFill>
              <a:srgbClr val="FFFF00"/>
            </a:solidFill>
            <a:ln w="12700"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sz="1400">
                <a:solidFill>
                  <a:srgbClr val="000000"/>
                </a:solidFill>
              </a:endParaRPr>
            </a:p>
          </p:txBody>
        </p:sp>
        <p:sp>
          <p:nvSpPr>
            <p:cNvPr id="12" name="Triangle isocèle 11">
              <a:extLst>
                <a:ext uri="{FF2B5EF4-FFF2-40B4-BE49-F238E27FC236}">
                  <a16:creationId xmlns:a16="http://schemas.microsoft.com/office/drawing/2014/main" id="{6923A3B2-0B30-4E5C-B960-85CCE922C74C}"/>
                </a:ext>
              </a:extLst>
            </p:cNvPr>
            <p:cNvSpPr/>
            <p:nvPr/>
          </p:nvSpPr>
          <p:spPr bwMode="auto">
            <a:xfrm>
              <a:off x="833467" y="2492896"/>
              <a:ext cx="216826" cy="192554"/>
            </a:xfrm>
            <a:prstGeom prst="triangle">
              <a:avLst/>
            </a:prstGeom>
            <a:solidFill>
              <a:schemeClr val="accent6"/>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fr-BE" sz="1400" dirty="0">
                <a:solidFill>
                  <a:srgbClr val="000000"/>
                </a:solidFill>
                <a:latin typeface="Arial" charset="0"/>
              </a:endParaRPr>
            </a:p>
          </p:txBody>
        </p:sp>
        <p:sp>
          <p:nvSpPr>
            <p:cNvPr id="13" name="Rectangle 166">
              <a:extLst>
                <a:ext uri="{FF2B5EF4-FFF2-40B4-BE49-F238E27FC236}">
                  <a16:creationId xmlns:a16="http://schemas.microsoft.com/office/drawing/2014/main" id="{518AD55A-2A7B-437A-82E0-E4C1E40D8FA5}"/>
                </a:ext>
              </a:extLst>
            </p:cNvPr>
            <p:cNvSpPr>
              <a:spLocks noChangeArrowheads="1"/>
            </p:cNvSpPr>
            <p:nvPr/>
          </p:nvSpPr>
          <p:spPr bwMode="auto">
            <a:xfrm>
              <a:off x="693766" y="2467783"/>
              <a:ext cx="542068" cy="425562"/>
            </a:xfrm>
            <a:prstGeom prst="rect">
              <a:avLst/>
            </a:prstGeom>
            <a:solidFill>
              <a:srgbClr val="008FC1"/>
            </a:solidFill>
            <a:ln w="12700"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sz="1400">
                <a:solidFill>
                  <a:srgbClr val="000000"/>
                </a:solidFill>
              </a:endParaRPr>
            </a:p>
          </p:txBody>
        </p:sp>
        <p:sp>
          <p:nvSpPr>
            <p:cNvPr id="14" name="Trapèze 13">
              <a:extLst>
                <a:ext uri="{FF2B5EF4-FFF2-40B4-BE49-F238E27FC236}">
                  <a16:creationId xmlns:a16="http://schemas.microsoft.com/office/drawing/2014/main" id="{47F4DC12-132B-4F2A-B8D5-70D7374B1FD9}"/>
                </a:ext>
              </a:extLst>
            </p:cNvPr>
            <p:cNvSpPr/>
            <p:nvPr/>
          </p:nvSpPr>
          <p:spPr bwMode="auto">
            <a:xfrm flipV="1">
              <a:off x="683568" y="3128524"/>
              <a:ext cx="542068" cy="436889"/>
            </a:xfrm>
            <a:prstGeom prst="trapezoi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fr-BE" sz="1400">
                <a:solidFill>
                  <a:srgbClr val="000000"/>
                </a:solidFill>
                <a:latin typeface="Arial" charset="0"/>
              </a:endParaRPr>
            </a:p>
          </p:txBody>
        </p:sp>
        <p:sp>
          <p:nvSpPr>
            <p:cNvPr id="15" name="Forme libre 21532">
              <a:extLst>
                <a:ext uri="{FF2B5EF4-FFF2-40B4-BE49-F238E27FC236}">
                  <a16:creationId xmlns:a16="http://schemas.microsoft.com/office/drawing/2014/main" id="{6463FC8E-BDF2-4F80-B5BE-EDCD52DC6ED0}"/>
                </a:ext>
              </a:extLst>
            </p:cNvPr>
            <p:cNvSpPr>
              <a:spLocks/>
            </p:cNvSpPr>
            <p:nvPr/>
          </p:nvSpPr>
          <p:spPr bwMode="auto">
            <a:xfrm>
              <a:off x="696032" y="648470"/>
              <a:ext cx="414237" cy="0"/>
            </a:xfrm>
            <a:custGeom>
              <a:avLst/>
              <a:gdLst>
                <a:gd name="T0" fmla="*/ 0 w 406400"/>
                <a:gd name="T1" fmla="*/ 0 w 406400"/>
                <a:gd name="T2" fmla="*/ 406400 w 406400"/>
                <a:gd name="T3" fmla="*/ 406400 w 406400"/>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406400">
                  <a:moveTo>
                    <a:pt x="0" y="0"/>
                  </a:moveTo>
                  <a:lnTo>
                    <a:pt x="0" y="0"/>
                  </a:lnTo>
                  <a:lnTo>
                    <a:pt x="406400" y="0"/>
                  </a:lnTo>
                </a:path>
              </a:pathLst>
            </a:custGeom>
            <a:noFill/>
            <a:ln w="12700"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BE" sz="1400">
                <a:solidFill>
                  <a:srgbClr val="000000"/>
                </a:solidFill>
                <a:latin typeface="Arial" charset="0"/>
              </a:endParaRPr>
            </a:p>
          </p:txBody>
        </p:sp>
        <p:sp>
          <p:nvSpPr>
            <p:cNvPr id="16" name="Rectangle 167">
              <a:extLst>
                <a:ext uri="{FF2B5EF4-FFF2-40B4-BE49-F238E27FC236}">
                  <a16:creationId xmlns:a16="http://schemas.microsoft.com/office/drawing/2014/main" id="{894E38CE-D0E4-4223-91EF-9A6D6421DE8A}"/>
                </a:ext>
              </a:extLst>
            </p:cNvPr>
            <p:cNvSpPr>
              <a:spLocks noChangeArrowheads="1"/>
            </p:cNvSpPr>
            <p:nvPr/>
          </p:nvSpPr>
          <p:spPr bwMode="auto">
            <a:xfrm>
              <a:off x="866923" y="3570257"/>
              <a:ext cx="168283" cy="420708"/>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sz="1400">
                <a:solidFill>
                  <a:srgbClr val="000000"/>
                </a:solidFill>
              </a:endParaRPr>
            </a:p>
          </p:txBody>
        </p:sp>
        <p:sp>
          <p:nvSpPr>
            <p:cNvPr id="17" name="ZoneTexte 16"/>
            <p:cNvSpPr txBox="1"/>
            <p:nvPr/>
          </p:nvSpPr>
          <p:spPr>
            <a:xfrm>
              <a:off x="1488121" y="465858"/>
              <a:ext cx="1446337" cy="307777"/>
            </a:xfrm>
            <a:prstGeom prst="rect">
              <a:avLst/>
            </a:prstGeom>
            <a:noFill/>
          </p:spPr>
          <p:txBody>
            <a:bodyPr wrap="square" rtlCol="0">
              <a:spAutoFit/>
            </a:bodyPr>
            <a:lstStyle/>
            <a:p>
              <a:pPr eaLnBrk="0" fontAlgn="base" hangingPunct="0">
                <a:spcBef>
                  <a:spcPct val="0"/>
                </a:spcBef>
                <a:spcAft>
                  <a:spcPct val="0"/>
                </a:spcAft>
              </a:pPr>
              <a:r>
                <a:rPr lang="fr-BE" sz="1400" dirty="0">
                  <a:solidFill>
                    <a:srgbClr val="000000"/>
                  </a:solidFill>
                  <a:latin typeface="Arial" charset="0"/>
                </a:rPr>
                <a:t>Conduite</a:t>
              </a:r>
            </a:p>
          </p:txBody>
        </p:sp>
        <p:sp>
          <p:nvSpPr>
            <p:cNvPr id="18" name="ZoneTexte 17"/>
            <p:cNvSpPr txBox="1"/>
            <p:nvPr/>
          </p:nvSpPr>
          <p:spPr>
            <a:xfrm>
              <a:off x="1500399" y="936949"/>
              <a:ext cx="1376080" cy="307777"/>
            </a:xfrm>
            <a:prstGeom prst="rect">
              <a:avLst/>
            </a:prstGeom>
            <a:noFill/>
          </p:spPr>
          <p:txBody>
            <a:bodyPr wrap="square" rtlCol="0">
              <a:spAutoFit/>
            </a:bodyPr>
            <a:lstStyle/>
            <a:p>
              <a:pPr eaLnBrk="0" fontAlgn="base" hangingPunct="0">
                <a:spcBef>
                  <a:spcPct val="0"/>
                </a:spcBef>
                <a:spcAft>
                  <a:spcPct val="0"/>
                </a:spcAft>
              </a:pPr>
              <a:r>
                <a:rPr lang="fr-BE" sz="1400" dirty="0">
                  <a:solidFill>
                    <a:srgbClr val="000000"/>
                  </a:solidFill>
                  <a:latin typeface="Arial" charset="0"/>
                </a:rPr>
                <a:t>Captage</a:t>
              </a:r>
            </a:p>
          </p:txBody>
        </p:sp>
        <p:sp>
          <p:nvSpPr>
            <p:cNvPr id="20" name="ZoneTexte 19"/>
            <p:cNvSpPr txBox="1"/>
            <p:nvPr/>
          </p:nvSpPr>
          <p:spPr>
            <a:xfrm>
              <a:off x="1500398" y="1382156"/>
              <a:ext cx="2999624" cy="409416"/>
            </a:xfrm>
            <a:prstGeom prst="rect">
              <a:avLst/>
            </a:prstGeom>
            <a:noFill/>
          </p:spPr>
          <p:txBody>
            <a:bodyPr wrap="square" rtlCol="0">
              <a:spAutoFit/>
            </a:bodyPr>
            <a:lstStyle/>
            <a:p>
              <a:pPr eaLnBrk="0" fontAlgn="base" hangingPunct="0">
                <a:spcBef>
                  <a:spcPct val="0"/>
                </a:spcBef>
                <a:spcAft>
                  <a:spcPct val="0"/>
                </a:spcAft>
              </a:pPr>
              <a:r>
                <a:rPr lang="fr-BE" sz="1400" dirty="0">
                  <a:solidFill>
                    <a:srgbClr val="000000"/>
                  </a:solidFill>
                  <a:latin typeface="Arial" charset="0"/>
                </a:rPr>
                <a:t>Traitement et pompage</a:t>
              </a:r>
            </a:p>
          </p:txBody>
        </p:sp>
        <p:sp>
          <p:nvSpPr>
            <p:cNvPr id="21" name="ZoneTexte 20"/>
            <p:cNvSpPr txBox="1"/>
            <p:nvPr/>
          </p:nvSpPr>
          <p:spPr>
            <a:xfrm>
              <a:off x="1489346" y="1886176"/>
              <a:ext cx="1698815" cy="397496"/>
            </a:xfrm>
            <a:prstGeom prst="rect">
              <a:avLst/>
            </a:prstGeom>
            <a:noFill/>
          </p:spPr>
          <p:txBody>
            <a:bodyPr wrap="square" rtlCol="0">
              <a:spAutoFit/>
            </a:bodyPr>
            <a:lstStyle/>
            <a:p>
              <a:pPr eaLnBrk="0" fontAlgn="base" hangingPunct="0">
                <a:spcBef>
                  <a:spcPct val="0"/>
                </a:spcBef>
                <a:spcAft>
                  <a:spcPct val="0"/>
                </a:spcAft>
              </a:pPr>
              <a:r>
                <a:rPr lang="fr-BE" sz="1400" dirty="0">
                  <a:solidFill>
                    <a:srgbClr val="000000"/>
                  </a:solidFill>
                  <a:latin typeface="Arial" charset="0"/>
                </a:rPr>
                <a:t>Surpresseur</a:t>
              </a:r>
            </a:p>
          </p:txBody>
        </p:sp>
        <p:sp>
          <p:nvSpPr>
            <p:cNvPr id="22" name="ZoneTexte 21"/>
            <p:cNvSpPr txBox="1"/>
            <p:nvPr/>
          </p:nvSpPr>
          <p:spPr>
            <a:xfrm>
              <a:off x="1505127" y="2483695"/>
              <a:ext cx="1803049" cy="390796"/>
            </a:xfrm>
            <a:prstGeom prst="rect">
              <a:avLst/>
            </a:prstGeom>
            <a:noFill/>
          </p:spPr>
          <p:txBody>
            <a:bodyPr wrap="square" rtlCol="0">
              <a:spAutoFit/>
            </a:bodyPr>
            <a:lstStyle/>
            <a:p>
              <a:pPr eaLnBrk="0" fontAlgn="base" hangingPunct="0">
                <a:spcBef>
                  <a:spcPct val="0"/>
                </a:spcBef>
                <a:spcAft>
                  <a:spcPct val="0"/>
                </a:spcAft>
              </a:pPr>
              <a:r>
                <a:rPr lang="fr-BE" sz="1400" dirty="0">
                  <a:solidFill>
                    <a:srgbClr val="000000"/>
                  </a:solidFill>
                  <a:latin typeface="Arial" charset="0"/>
                </a:rPr>
                <a:t>Réservoir</a:t>
              </a:r>
            </a:p>
          </p:txBody>
        </p:sp>
        <p:sp>
          <p:nvSpPr>
            <p:cNvPr id="23" name="ZoneTexte 22"/>
            <p:cNvSpPr txBox="1"/>
            <p:nvPr/>
          </p:nvSpPr>
          <p:spPr>
            <a:xfrm>
              <a:off x="1542182" y="3129411"/>
              <a:ext cx="2172209" cy="390260"/>
            </a:xfrm>
            <a:prstGeom prst="rect">
              <a:avLst/>
            </a:prstGeom>
            <a:noFill/>
          </p:spPr>
          <p:txBody>
            <a:bodyPr wrap="square" rtlCol="0">
              <a:spAutoFit/>
            </a:bodyPr>
            <a:lstStyle/>
            <a:p>
              <a:pPr eaLnBrk="0" fontAlgn="base" hangingPunct="0">
                <a:spcBef>
                  <a:spcPct val="0"/>
                </a:spcBef>
                <a:spcAft>
                  <a:spcPct val="0"/>
                </a:spcAft>
              </a:pPr>
              <a:r>
                <a:rPr lang="fr-BE" sz="1400" dirty="0">
                  <a:solidFill>
                    <a:srgbClr val="000000"/>
                  </a:solidFill>
                  <a:latin typeface="Arial" charset="0"/>
                </a:rPr>
                <a:t>Château d’eau</a:t>
              </a:r>
            </a:p>
          </p:txBody>
        </p:sp>
        <p:sp>
          <p:nvSpPr>
            <p:cNvPr id="24" name="Rectangle 23">
              <a:extLst>
                <a:ext uri="{FF2B5EF4-FFF2-40B4-BE49-F238E27FC236}">
                  <a16:creationId xmlns:a16="http://schemas.microsoft.com/office/drawing/2014/main" id="{83F98980-DF9C-4BAF-BC66-FD3BC70AB703}"/>
                </a:ext>
              </a:extLst>
            </p:cNvPr>
            <p:cNvSpPr/>
            <p:nvPr/>
          </p:nvSpPr>
          <p:spPr bwMode="auto">
            <a:xfrm>
              <a:off x="1540953" y="5013500"/>
              <a:ext cx="177800" cy="1295398"/>
            </a:xfrm>
            <a:prstGeom prst="rect">
              <a:avLst/>
            </a:prstGeom>
            <a:solidFill>
              <a:schemeClr val="accent1">
                <a:lumMod val="40000"/>
                <a:lumOff val="60000"/>
              </a:schemeClr>
            </a:solidFill>
            <a:ln w="317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fr-BE" sz="2400">
                <a:solidFill>
                  <a:srgbClr val="000000"/>
                </a:solidFill>
                <a:latin typeface="Arial" charset="0"/>
              </a:endParaRPr>
            </a:p>
          </p:txBody>
        </p:sp>
        <p:cxnSp>
          <p:nvCxnSpPr>
            <p:cNvPr id="25" name="Connecteur droit avec flèche 134">
              <a:extLst>
                <a:ext uri="{FF2B5EF4-FFF2-40B4-BE49-F238E27FC236}">
                  <a16:creationId xmlns:a16="http://schemas.microsoft.com/office/drawing/2014/main" id="{B84230AE-3B1E-4D37-B293-361D1D042CD3}"/>
                </a:ext>
              </a:extLst>
            </p:cNvPr>
            <p:cNvCxnSpPr>
              <a:cxnSpLocks noChangeShapeType="1"/>
            </p:cNvCxnSpPr>
            <p:nvPr/>
          </p:nvCxnSpPr>
          <p:spPr bwMode="auto">
            <a:xfrm>
              <a:off x="1775903" y="5251623"/>
              <a:ext cx="287338" cy="0"/>
            </a:xfrm>
            <a:prstGeom prst="straightConnector1">
              <a:avLst/>
            </a:prstGeom>
            <a:noFill/>
            <a:ln w="158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tangle 21530">
              <a:extLst>
                <a:ext uri="{FF2B5EF4-FFF2-40B4-BE49-F238E27FC236}">
                  <a16:creationId xmlns:a16="http://schemas.microsoft.com/office/drawing/2014/main" id="{8B5299D8-87AD-4462-B161-22EAE353144A}"/>
                </a:ext>
              </a:extLst>
            </p:cNvPr>
            <p:cNvSpPr>
              <a:spLocks noChangeArrowheads="1"/>
            </p:cNvSpPr>
            <p:nvPr/>
          </p:nvSpPr>
          <p:spPr bwMode="auto">
            <a:xfrm>
              <a:off x="1344105" y="4653136"/>
              <a:ext cx="576263" cy="398462"/>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27" name="Forme libre 2">
              <a:extLst>
                <a:ext uri="{FF2B5EF4-FFF2-40B4-BE49-F238E27FC236}">
                  <a16:creationId xmlns:a16="http://schemas.microsoft.com/office/drawing/2014/main" id="{60CF42EA-6663-43A1-9FA4-5043B7A1CA92}"/>
                </a:ext>
              </a:extLst>
            </p:cNvPr>
            <p:cNvSpPr>
              <a:spLocks/>
            </p:cNvSpPr>
            <p:nvPr/>
          </p:nvSpPr>
          <p:spPr bwMode="auto">
            <a:xfrm>
              <a:off x="1697248" y="4322960"/>
              <a:ext cx="6583144" cy="668140"/>
            </a:xfrm>
            <a:custGeom>
              <a:avLst/>
              <a:gdLst>
                <a:gd name="T0" fmla="*/ 774700 w 8509000"/>
                <a:gd name="T1" fmla="*/ 849678 h 863778"/>
                <a:gd name="T2" fmla="*/ 965200 w 8509000"/>
                <a:gd name="T3" fmla="*/ 824318 h 863778"/>
                <a:gd name="T4" fmla="*/ 1358900 w 8509000"/>
                <a:gd name="T5" fmla="*/ 773600 h 863778"/>
                <a:gd name="T6" fmla="*/ 1435100 w 8509000"/>
                <a:gd name="T7" fmla="*/ 748246 h 863778"/>
                <a:gd name="T8" fmla="*/ 1701800 w 8509000"/>
                <a:gd name="T9" fmla="*/ 634130 h 863778"/>
                <a:gd name="T10" fmla="*/ 1816100 w 8509000"/>
                <a:gd name="T11" fmla="*/ 596094 h 863778"/>
                <a:gd name="T12" fmla="*/ 2057400 w 8509000"/>
                <a:gd name="T13" fmla="*/ 608771 h 863778"/>
                <a:gd name="T14" fmla="*/ 2171700 w 8509000"/>
                <a:gd name="T15" fmla="*/ 672166 h 863778"/>
                <a:gd name="T16" fmla="*/ 2387600 w 8509000"/>
                <a:gd name="T17" fmla="*/ 760922 h 863778"/>
                <a:gd name="T18" fmla="*/ 2946400 w 8509000"/>
                <a:gd name="T19" fmla="*/ 798958 h 863778"/>
                <a:gd name="T20" fmla="*/ 3327400 w 8509000"/>
                <a:gd name="T21" fmla="*/ 773600 h 863778"/>
                <a:gd name="T22" fmla="*/ 3517900 w 8509000"/>
                <a:gd name="T23" fmla="*/ 735562 h 863778"/>
                <a:gd name="T24" fmla="*/ 3657600 w 8509000"/>
                <a:gd name="T25" fmla="*/ 710206 h 863778"/>
                <a:gd name="T26" fmla="*/ 4318000 w 8509000"/>
                <a:gd name="T27" fmla="*/ 646813 h 863778"/>
                <a:gd name="T28" fmla="*/ 4533900 w 8509000"/>
                <a:gd name="T29" fmla="*/ 583418 h 863778"/>
                <a:gd name="T30" fmla="*/ 4699000 w 8509000"/>
                <a:gd name="T31" fmla="*/ 558058 h 863778"/>
                <a:gd name="T32" fmla="*/ 5270500 w 8509000"/>
                <a:gd name="T33" fmla="*/ 596094 h 863778"/>
                <a:gd name="T34" fmla="*/ 5499100 w 8509000"/>
                <a:gd name="T35" fmla="*/ 634130 h 863778"/>
                <a:gd name="T36" fmla="*/ 5740400 w 8509000"/>
                <a:gd name="T37" fmla="*/ 684850 h 863778"/>
                <a:gd name="T38" fmla="*/ 5969000 w 8509000"/>
                <a:gd name="T39" fmla="*/ 748246 h 863778"/>
                <a:gd name="T40" fmla="*/ 6045200 w 8509000"/>
                <a:gd name="T41" fmla="*/ 773600 h 863778"/>
                <a:gd name="T42" fmla="*/ 6477000 w 8509000"/>
                <a:gd name="T43" fmla="*/ 735562 h 863778"/>
                <a:gd name="T44" fmla="*/ 6616700 w 8509000"/>
                <a:gd name="T45" fmla="*/ 697526 h 863778"/>
                <a:gd name="T46" fmla="*/ 6832600 w 8509000"/>
                <a:gd name="T47" fmla="*/ 634130 h 863778"/>
                <a:gd name="T48" fmla="*/ 6921500 w 8509000"/>
                <a:gd name="T49" fmla="*/ 596094 h 863778"/>
                <a:gd name="T50" fmla="*/ 7099300 w 8509000"/>
                <a:gd name="T51" fmla="*/ 545378 h 863778"/>
                <a:gd name="T52" fmla="*/ 7239000 w 8509000"/>
                <a:gd name="T53" fmla="*/ 507338 h 863778"/>
                <a:gd name="T54" fmla="*/ 7315200 w 8509000"/>
                <a:gd name="T55" fmla="*/ 469302 h 863778"/>
                <a:gd name="T56" fmla="*/ 7493000 w 8509000"/>
                <a:gd name="T57" fmla="*/ 418590 h 863778"/>
                <a:gd name="T58" fmla="*/ 7632700 w 8509000"/>
                <a:gd name="T59" fmla="*/ 380550 h 863778"/>
                <a:gd name="T60" fmla="*/ 7835900 w 8509000"/>
                <a:gd name="T61" fmla="*/ 304474 h 863778"/>
                <a:gd name="T62" fmla="*/ 8026400 w 8509000"/>
                <a:gd name="T63" fmla="*/ 228402 h 863778"/>
                <a:gd name="T64" fmla="*/ 8102600 w 8509000"/>
                <a:gd name="T65" fmla="*/ 190366 h 863778"/>
                <a:gd name="T66" fmla="*/ 8216900 w 8509000"/>
                <a:gd name="T67" fmla="*/ 126970 h 863778"/>
                <a:gd name="T68" fmla="*/ 8331200 w 8509000"/>
                <a:gd name="T69" fmla="*/ 76250 h 863778"/>
                <a:gd name="T70" fmla="*/ 8445500 w 8509000"/>
                <a:gd name="T71" fmla="*/ 12854 h 8637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509000" h="863778">
                  <a:moveTo>
                    <a:pt x="0" y="863778"/>
                  </a:moveTo>
                  <a:lnTo>
                    <a:pt x="774700" y="851078"/>
                  </a:lnTo>
                  <a:cubicBezTo>
                    <a:pt x="796276" y="850424"/>
                    <a:pt x="816804" y="841231"/>
                    <a:pt x="838200" y="838378"/>
                  </a:cubicBezTo>
                  <a:cubicBezTo>
                    <a:pt x="880371" y="832755"/>
                    <a:pt x="922764" y="828709"/>
                    <a:pt x="965200" y="825678"/>
                  </a:cubicBezTo>
                  <a:cubicBezTo>
                    <a:pt x="1041324" y="820241"/>
                    <a:pt x="1117600" y="817211"/>
                    <a:pt x="1193800" y="812978"/>
                  </a:cubicBezTo>
                  <a:cubicBezTo>
                    <a:pt x="1309205" y="796492"/>
                    <a:pt x="1254302" y="809744"/>
                    <a:pt x="1358900" y="774878"/>
                  </a:cubicBezTo>
                  <a:lnTo>
                    <a:pt x="1397000" y="762178"/>
                  </a:lnTo>
                  <a:cubicBezTo>
                    <a:pt x="1409700" y="757945"/>
                    <a:pt x="1423961" y="756904"/>
                    <a:pt x="1435100" y="749478"/>
                  </a:cubicBezTo>
                  <a:cubicBezTo>
                    <a:pt x="1460500" y="732545"/>
                    <a:pt x="1482340" y="708331"/>
                    <a:pt x="1511300" y="698678"/>
                  </a:cubicBezTo>
                  <a:lnTo>
                    <a:pt x="1701800" y="635178"/>
                  </a:lnTo>
                  <a:lnTo>
                    <a:pt x="1778000" y="609778"/>
                  </a:lnTo>
                  <a:cubicBezTo>
                    <a:pt x="1790700" y="605545"/>
                    <a:pt x="1803113" y="600325"/>
                    <a:pt x="1816100" y="597078"/>
                  </a:cubicBezTo>
                  <a:lnTo>
                    <a:pt x="1866900" y="584378"/>
                  </a:lnTo>
                  <a:cubicBezTo>
                    <a:pt x="1877709" y="585279"/>
                    <a:pt x="2011627" y="584349"/>
                    <a:pt x="2057400" y="609778"/>
                  </a:cubicBezTo>
                  <a:cubicBezTo>
                    <a:pt x="2084085" y="624603"/>
                    <a:pt x="2104640" y="650925"/>
                    <a:pt x="2133600" y="660578"/>
                  </a:cubicBezTo>
                  <a:cubicBezTo>
                    <a:pt x="2146300" y="664811"/>
                    <a:pt x="2159998" y="666777"/>
                    <a:pt x="2171700" y="673278"/>
                  </a:cubicBezTo>
                  <a:cubicBezTo>
                    <a:pt x="2255988" y="720105"/>
                    <a:pt x="2231384" y="730935"/>
                    <a:pt x="2324100" y="749478"/>
                  </a:cubicBezTo>
                  <a:cubicBezTo>
                    <a:pt x="2345267" y="753711"/>
                    <a:pt x="2366204" y="759325"/>
                    <a:pt x="2387600" y="762178"/>
                  </a:cubicBezTo>
                  <a:cubicBezTo>
                    <a:pt x="2506378" y="778015"/>
                    <a:pt x="2623090" y="780513"/>
                    <a:pt x="2743200" y="787578"/>
                  </a:cubicBezTo>
                  <a:lnTo>
                    <a:pt x="2946400" y="800278"/>
                  </a:lnTo>
                  <a:cubicBezTo>
                    <a:pt x="3052233" y="796045"/>
                    <a:pt x="3158217" y="794624"/>
                    <a:pt x="3263900" y="787578"/>
                  </a:cubicBezTo>
                  <a:cubicBezTo>
                    <a:pt x="3285438" y="786142"/>
                    <a:pt x="3306065" y="778160"/>
                    <a:pt x="3327400" y="774878"/>
                  </a:cubicBezTo>
                  <a:cubicBezTo>
                    <a:pt x="3361133" y="769688"/>
                    <a:pt x="3395133" y="766411"/>
                    <a:pt x="3429000" y="762178"/>
                  </a:cubicBezTo>
                  <a:cubicBezTo>
                    <a:pt x="3459197" y="752112"/>
                    <a:pt x="3486006" y="742094"/>
                    <a:pt x="3517900" y="736778"/>
                  </a:cubicBezTo>
                  <a:cubicBezTo>
                    <a:pt x="3551566" y="731167"/>
                    <a:pt x="3585633" y="728311"/>
                    <a:pt x="3619500" y="724078"/>
                  </a:cubicBezTo>
                  <a:cubicBezTo>
                    <a:pt x="3632200" y="719845"/>
                    <a:pt x="3644685" y="714900"/>
                    <a:pt x="3657600" y="711378"/>
                  </a:cubicBezTo>
                  <a:cubicBezTo>
                    <a:pt x="3841999" y="661087"/>
                    <a:pt x="3784870" y="684951"/>
                    <a:pt x="4076700" y="673278"/>
                  </a:cubicBezTo>
                  <a:lnTo>
                    <a:pt x="4318000" y="647878"/>
                  </a:lnTo>
                  <a:cubicBezTo>
                    <a:pt x="4353645" y="642394"/>
                    <a:pt x="4415331" y="619668"/>
                    <a:pt x="4445000" y="609778"/>
                  </a:cubicBezTo>
                  <a:cubicBezTo>
                    <a:pt x="4536351" y="579328"/>
                    <a:pt x="4422272" y="616272"/>
                    <a:pt x="4533900" y="584378"/>
                  </a:cubicBezTo>
                  <a:cubicBezTo>
                    <a:pt x="4546772" y="580700"/>
                    <a:pt x="4558769" y="573714"/>
                    <a:pt x="4572000" y="571678"/>
                  </a:cubicBezTo>
                  <a:cubicBezTo>
                    <a:pt x="4614050" y="565209"/>
                    <a:pt x="4656667" y="563211"/>
                    <a:pt x="4699000" y="558978"/>
                  </a:cubicBezTo>
                  <a:lnTo>
                    <a:pt x="4940300" y="571678"/>
                  </a:lnTo>
                  <a:cubicBezTo>
                    <a:pt x="5060067" y="578937"/>
                    <a:pt x="5152298" y="587228"/>
                    <a:pt x="5270500" y="597078"/>
                  </a:cubicBezTo>
                  <a:cubicBezTo>
                    <a:pt x="5376250" y="623516"/>
                    <a:pt x="5264946" y="598099"/>
                    <a:pt x="5435600" y="622478"/>
                  </a:cubicBezTo>
                  <a:cubicBezTo>
                    <a:pt x="5456969" y="625531"/>
                    <a:pt x="5477843" y="631427"/>
                    <a:pt x="5499100" y="635178"/>
                  </a:cubicBezTo>
                  <a:cubicBezTo>
                    <a:pt x="5549817" y="644128"/>
                    <a:pt x="5602642" y="644292"/>
                    <a:pt x="5651500" y="660578"/>
                  </a:cubicBezTo>
                  <a:cubicBezTo>
                    <a:pt x="5779543" y="703259"/>
                    <a:pt x="5580932" y="638138"/>
                    <a:pt x="5740400" y="685978"/>
                  </a:cubicBezTo>
                  <a:cubicBezTo>
                    <a:pt x="5766045" y="693671"/>
                    <a:pt x="5790190" y="706976"/>
                    <a:pt x="5816600" y="711378"/>
                  </a:cubicBezTo>
                  <a:cubicBezTo>
                    <a:pt x="5919210" y="728480"/>
                    <a:pt x="5868371" y="715935"/>
                    <a:pt x="5969000" y="749478"/>
                  </a:cubicBezTo>
                  <a:lnTo>
                    <a:pt x="6007100" y="762178"/>
                  </a:lnTo>
                  <a:lnTo>
                    <a:pt x="6045200" y="774878"/>
                  </a:lnTo>
                  <a:cubicBezTo>
                    <a:pt x="6147499" y="770616"/>
                    <a:pt x="6317749" y="773708"/>
                    <a:pt x="6438900" y="749478"/>
                  </a:cubicBezTo>
                  <a:cubicBezTo>
                    <a:pt x="6452027" y="746853"/>
                    <a:pt x="6464013" y="740025"/>
                    <a:pt x="6477000" y="736778"/>
                  </a:cubicBezTo>
                  <a:cubicBezTo>
                    <a:pt x="6497941" y="731543"/>
                    <a:pt x="6519675" y="729758"/>
                    <a:pt x="6540500" y="724078"/>
                  </a:cubicBezTo>
                  <a:cubicBezTo>
                    <a:pt x="6566331" y="717033"/>
                    <a:pt x="6591300" y="707145"/>
                    <a:pt x="6616700" y="698678"/>
                  </a:cubicBezTo>
                  <a:cubicBezTo>
                    <a:pt x="6629400" y="694445"/>
                    <a:pt x="6641813" y="689225"/>
                    <a:pt x="6654800" y="685978"/>
                  </a:cubicBezTo>
                  <a:cubicBezTo>
                    <a:pt x="6668348" y="682591"/>
                    <a:pt x="6810736" y="649754"/>
                    <a:pt x="6832600" y="635178"/>
                  </a:cubicBezTo>
                  <a:cubicBezTo>
                    <a:pt x="6845300" y="626711"/>
                    <a:pt x="6856671" y="615791"/>
                    <a:pt x="6870700" y="609778"/>
                  </a:cubicBezTo>
                  <a:cubicBezTo>
                    <a:pt x="6886743" y="602902"/>
                    <a:pt x="6904782" y="602094"/>
                    <a:pt x="6921500" y="597078"/>
                  </a:cubicBezTo>
                  <a:cubicBezTo>
                    <a:pt x="6947145" y="589385"/>
                    <a:pt x="6971725" y="578172"/>
                    <a:pt x="6997700" y="571678"/>
                  </a:cubicBezTo>
                  <a:cubicBezTo>
                    <a:pt x="7031567" y="563211"/>
                    <a:pt x="7065069" y="553124"/>
                    <a:pt x="7099300" y="546278"/>
                  </a:cubicBezTo>
                  <a:cubicBezTo>
                    <a:pt x="7120467" y="542045"/>
                    <a:pt x="7141975" y="539258"/>
                    <a:pt x="7162800" y="533578"/>
                  </a:cubicBezTo>
                  <a:cubicBezTo>
                    <a:pt x="7188631" y="526533"/>
                    <a:pt x="7213600" y="516645"/>
                    <a:pt x="7239000" y="508178"/>
                  </a:cubicBezTo>
                  <a:cubicBezTo>
                    <a:pt x="7251700" y="503945"/>
                    <a:pt x="7265961" y="502904"/>
                    <a:pt x="7277100" y="495478"/>
                  </a:cubicBezTo>
                  <a:cubicBezTo>
                    <a:pt x="7289800" y="487011"/>
                    <a:pt x="7300855" y="475294"/>
                    <a:pt x="7315200" y="470078"/>
                  </a:cubicBezTo>
                  <a:cubicBezTo>
                    <a:pt x="7348007" y="458148"/>
                    <a:pt x="7383682" y="455717"/>
                    <a:pt x="7416800" y="444678"/>
                  </a:cubicBezTo>
                  <a:lnTo>
                    <a:pt x="7493000" y="419278"/>
                  </a:lnTo>
                  <a:cubicBezTo>
                    <a:pt x="7505700" y="415045"/>
                    <a:pt x="7518113" y="409825"/>
                    <a:pt x="7531100" y="406578"/>
                  </a:cubicBezTo>
                  <a:cubicBezTo>
                    <a:pt x="7564967" y="398111"/>
                    <a:pt x="7599582" y="392217"/>
                    <a:pt x="7632700" y="381178"/>
                  </a:cubicBezTo>
                  <a:cubicBezTo>
                    <a:pt x="7771651" y="334861"/>
                    <a:pt x="7561184" y="408730"/>
                    <a:pt x="7708900" y="343078"/>
                  </a:cubicBezTo>
                  <a:cubicBezTo>
                    <a:pt x="7771071" y="315446"/>
                    <a:pt x="7779066" y="322028"/>
                    <a:pt x="7835900" y="304978"/>
                  </a:cubicBezTo>
                  <a:lnTo>
                    <a:pt x="7950200" y="266878"/>
                  </a:lnTo>
                  <a:cubicBezTo>
                    <a:pt x="8045965" y="234956"/>
                    <a:pt x="7927923" y="278017"/>
                    <a:pt x="8026400" y="228778"/>
                  </a:cubicBezTo>
                  <a:cubicBezTo>
                    <a:pt x="8038374" y="222791"/>
                    <a:pt x="8052526" y="222065"/>
                    <a:pt x="8064500" y="216078"/>
                  </a:cubicBezTo>
                  <a:cubicBezTo>
                    <a:pt x="8078152" y="209252"/>
                    <a:pt x="8088948" y="197504"/>
                    <a:pt x="8102600" y="190678"/>
                  </a:cubicBezTo>
                  <a:cubicBezTo>
                    <a:pt x="8114574" y="184691"/>
                    <a:pt x="8128998" y="184479"/>
                    <a:pt x="8140700" y="177978"/>
                  </a:cubicBezTo>
                  <a:cubicBezTo>
                    <a:pt x="8167385" y="163153"/>
                    <a:pt x="8191500" y="144111"/>
                    <a:pt x="8216900" y="127178"/>
                  </a:cubicBezTo>
                  <a:cubicBezTo>
                    <a:pt x="8229600" y="118711"/>
                    <a:pt x="8240520" y="106605"/>
                    <a:pt x="8255000" y="101778"/>
                  </a:cubicBezTo>
                  <a:cubicBezTo>
                    <a:pt x="8280400" y="93311"/>
                    <a:pt x="8308923" y="91230"/>
                    <a:pt x="8331200" y="76378"/>
                  </a:cubicBezTo>
                  <a:cubicBezTo>
                    <a:pt x="8440389" y="3585"/>
                    <a:pt x="8302240" y="90858"/>
                    <a:pt x="8407400" y="38278"/>
                  </a:cubicBezTo>
                  <a:cubicBezTo>
                    <a:pt x="8421052" y="31452"/>
                    <a:pt x="8431848" y="19704"/>
                    <a:pt x="8445500" y="12878"/>
                  </a:cubicBezTo>
                  <a:cubicBezTo>
                    <a:pt x="8476255" y="-2499"/>
                    <a:pt x="8479939" y="178"/>
                    <a:pt x="8509000" y="178"/>
                  </a:cubicBezTo>
                </a:path>
              </a:pathLst>
            </a:cu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BE" sz="2400">
                <a:solidFill>
                  <a:srgbClr val="000000"/>
                </a:solidFill>
                <a:latin typeface="Arial" charset="0"/>
              </a:endParaRPr>
            </a:p>
          </p:txBody>
        </p:sp>
        <p:sp>
          <p:nvSpPr>
            <p:cNvPr id="28" name="Rectangle 21508">
              <a:extLst>
                <a:ext uri="{FF2B5EF4-FFF2-40B4-BE49-F238E27FC236}">
                  <a16:creationId xmlns:a16="http://schemas.microsoft.com/office/drawing/2014/main" id="{4FF6FBA3-236D-4394-B6C9-815DDAA43608}"/>
                </a:ext>
              </a:extLst>
            </p:cNvPr>
            <p:cNvSpPr>
              <a:spLocks noChangeArrowheads="1"/>
            </p:cNvSpPr>
            <p:nvPr/>
          </p:nvSpPr>
          <p:spPr bwMode="auto">
            <a:xfrm>
              <a:off x="8190699" y="3563615"/>
              <a:ext cx="179387" cy="798513"/>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29" name="Trapèze 28">
              <a:extLst>
                <a:ext uri="{FF2B5EF4-FFF2-40B4-BE49-F238E27FC236}">
                  <a16:creationId xmlns:a16="http://schemas.microsoft.com/office/drawing/2014/main" id="{BA687168-64A3-4077-B7F4-932D3188DEA9}"/>
                </a:ext>
              </a:extLst>
            </p:cNvPr>
            <p:cNvSpPr/>
            <p:nvPr/>
          </p:nvSpPr>
          <p:spPr bwMode="auto">
            <a:xfrm flipV="1">
              <a:off x="7963684" y="3134990"/>
              <a:ext cx="611188" cy="428625"/>
            </a:xfrm>
            <a:prstGeom prst="trapezoi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fr-BE" sz="2400">
                <a:solidFill>
                  <a:srgbClr val="000000"/>
                </a:solidFill>
                <a:latin typeface="Arial" charset="0"/>
              </a:endParaRPr>
            </a:p>
          </p:txBody>
        </p:sp>
        <p:sp>
          <p:nvSpPr>
            <p:cNvPr id="30" name="Rectangle 100">
              <a:extLst>
                <a:ext uri="{FF2B5EF4-FFF2-40B4-BE49-F238E27FC236}">
                  <a16:creationId xmlns:a16="http://schemas.microsoft.com/office/drawing/2014/main" id="{7E4D0CAD-FF4A-439F-A73A-899175D3B189}"/>
                </a:ext>
              </a:extLst>
            </p:cNvPr>
            <p:cNvSpPr>
              <a:spLocks noChangeArrowheads="1"/>
            </p:cNvSpPr>
            <p:nvPr/>
          </p:nvSpPr>
          <p:spPr bwMode="auto">
            <a:xfrm>
              <a:off x="2859617" y="4430937"/>
              <a:ext cx="604730" cy="417515"/>
            </a:xfrm>
            <a:prstGeom prst="rect">
              <a:avLst/>
            </a:prstGeom>
            <a:solidFill>
              <a:srgbClr val="FFFF00"/>
            </a:solidFill>
            <a:ln w="12700"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31" name="Rectangle 163">
              <a:extLst>
                <a:ext uri="{FF2B5EF4-FFF2-40B4-BE49-F238E27FC236}">
                  <a16:creationId xmlns:a16="http://schemas.microsoft.com/office/drawing/2014/main" id="{FAAD6940-6A4B-4F2F-BBCE-978EDB2A386B}"/>
                </a:ext>
              </a:extLst>
            </p:cNvPr>
            <p:cNvSpPr>
              <a:spLocks noChangeArrowheads="1"/>
            </p:cNvSpPr>
            <p:nvPr/>
          </p:nvSpPr>
          <p:spPr bwMode="auto">
            <a:xfrm>
              <a:off x="4765621" y="3451703"/>
              <a:ext cx="517795" cy="380255"/>
            </a:xfrm>
            <a:prstGeom prst="rect">
              <a:avLst/>
            </a:prstGeom>
            <a:solidFill>
              <a:srgbClr val="FF99CC"/>
            </a:solidFill>
            <a:ln w="12700"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sz="1400">
                <a:solidFill>
                  <a:srgbClr val="000000"/>
                </a:solidFill>
              </a:endParaRPr>
            </a:p>
          </p:txBody>
        </p:sp>
        <p:sp>
          <p:nvSpPr>
            <p:cNvPr id="32" name="Ellipse 164">
              <a:extLst>
                <a:ext uri="{FF2B5EF4-FFF2-40B4-BE49-F238E27FC236}">
                  <a16:creationId xmlns:a16="http://schemas.microsoft.com/office/drawing/2014/main" id="{4DD2BF19-C53D-432C-968F-43B00E39AC2C}"/>
                </a:ext>
              </a:extLst>
            </p:cNvPr>
            <p:cNvSpPr>
              <a:spLocks noChangeArrowheads="1"/>
            </p:cNvSpPr>
            <p:nvPr/>
          </p:nvSpPr>
          <p:spPr bwMode="auto">
            <a:xfrm>
              <a:off x="4882264" y="3518703"/>
              <a:ext cx="268287" cy="277812"/>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33" name="Triangle isocèle 32">
              <a:extLst>
                <a:ext uri="{FF2B5EF4-FFF2-40B4-BE49-F238E27FC236}">
                  <a16:creationId xmlns:a16="http://schemas.microsoft.com/office/drawing/2014/main" id="{6923A3B2-0B30-4E5C-B960-85CCE922C74C}"/>
                </a:ext>
              </a:extLst>
            </p:cNvPr>
            <p:cNvSpPr/>
            <p:nvPr/>
          </p:nvSpPr>
          <p:spPr bwMode="auto">
            <a:xfrm>
              <a:off x="4905321" y="3521760"/>
              <a:ext cx="216826" cy="192554"/>
            </a:xfrm>
            <a:prstGeom prst="triangle">
              <a:avLst/>
            </a:prstGeom>
            <a:solidFill>
              <a:schemeClr val="accent6"/>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fr-BE" sz="1400" dirty="0">
                <a:solidFill>
                  <a:srgbClr val="000000"/>
                </a:solidFill>
                <a:latin typeface="Arial" charset="0"/>
              </a:endParaRPr>
            </a:p>
          </p:txBody>
        </p:sp>
        <p:sp>
          <p:nvSpPr>
            <p:cNvPr id="34" name="Rectangle 33">
              <a:extLst>
                <a:ext uri="{FF2B5EF4-FFF2-40B4-BE49-F238E27FC236}">
                  <a16:creationId xmlns:a16="http://schemas.microsoft.com/office/drawing/2014/main" id="{4350B1C9-0829-4F6C-8DAF-DBF4BB979DF4}"/>
                </a:ext>
              </a:extLst>
            </p:cNvPr>
            <p:cNvSpPr/>
            <p:nvPr/>
          </p:nvSpPr>
          <p:spPr bwMode="auto">
            <a:xfrm>
              <a:off x="5419642" y="2614973"/>
              <a:ext cx="393201" cy="234625"/>
            </a:xfrm>
            <a:prstGeom prst="rect">
              <a:avLst/>
            </a:prstGeom>
            <a:solidFill>
              <a:srgbClr val="008FC1"/>
            </a:solidFill>
            <a:ln w="317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fr-BE" sz="1400">
                <a:solidFill>
                  <a:srgbClr val="000000"/>
                </a:solidFill>
                <a:latin typeface="Arial" charset="0"/>
              </a:endParaRPr>
            </a:p>
          </p:txBody>
        </p:sp>
        <p:sp>
          <p:nvSpPr>
            <p:cNvPr id="35" name="Rectangle 113">
              <a:extLst>
                <a:ext uri="{FF2B5EF4-FFF2-40B4-BE49-F238E27FC236}">
                  <a16:creationId xmlns:a16="http://schemas.microsoft.com/office/drawing/2014/main" id="{2F96DBA9-ED83-49F3-9B83-46E665B1B6CF}"/>
                </a:ext>
              </a:extLst>
            </p:cNvPr>
            <p:cNvSpPr>
              <a:spLocks noChangeArrowheads="1"/>
            </p:cNvSpPr>
            <p:nvPr/>
          </p:nvSpPr>
          <p:spPr bwMode="auto">
            <a:xfrm>
              <a:off x="7075951" y="3238498"/>
              <a:ext cx="197865" cy="93839"/>
            </a:xfrm>
            <a:prstGeom prst="rect">
              <a:avLst/>
            </a:prstGeom>
            <a:solidFill>
              <a:srgbClr val="FFC000"/>
            </a:solidFill>
            <a:ln w="317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36" name="Triangle isocèle 114">
              <a:extLst>
                <a:ext uri="{FF2B5EF4-FFF2-40B4-BE49-F238E27FC236}">
                  <a16:creationId xmlns:a16="http://schemas.microsoft.com/office/drawing/2014/main" id="{47FDC024-4269-400E-96DB-CDDD0A0BACB5}"/>
                </a:ext>
              </a:extLst>
            </p:cNvPr>
            <p:cNvSpPr>
              <a:spLocks noChangeArrowheads="1"/>
            </p:cNvSpPr>
            <p:nvPr/>
          </p:nvSpPr>
          <p:spPr bwMode="auto">
            <a:xfrm>
              <a:off x="7075951" y="3128428"/>
              <a:ext cx="197865" cy="84548"/>
            </a:xfrm>
            <a:prstGeom prst="triangle">
              <a:avLst>
                <a:gd name="adj" fmla="val 50000"/>
              </a:avLst>
            </a:prstGeom>
            <a:solidFill>
              <a:srgbClr val="C00000"/>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37" name="Rectangle 115">
              <a:extLst>
                <a:ext uri="{FF2B5EF4-FFF2-40B4-BE49-F238E27FC236}">
                  <a16:creationId xmlns:a16="http://schemas.microsoft.com/office/drawing/2014/main" id="{D685CD3F-E801-4029-9A86-D41721489430}"/>
                </a:ext>
              </a:extLst>
            </p:cNvPr>
            <p:cNvSpPr>
              <a:spLocks noChangeArrowheads="1"/>
            </p:cNvSpPr>
            <p:nvPr/>
          </p:nvSpPr>
          <p:spPr bwMode="auto">
            <a:xfrm>
              <a:off x="6637799" y="3094902"/>
              <a:ext cx="197140" cy="94768"/>
            </a:xfrm>
            <a:prstGeom prst="rect">
              <a:avLst/>
            </a:prstGeom>
            <a:solidFill>
              <a:srgbClr val="FFC000"/>
            </a:solidFill>
            <a:ln w="317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38" name="Triangle isocèle 116">
              <a:extLst>
                <a:ext uri="{FF2B5EF4-FFF2-40B4-BE49-F238E27FC236}">
                  <a16:creationId xmlns:a16="http://schemas.microsoft.com/office/drawing/2014/main" id="{2EE8D55E-F939-464D-A8E1-9C6CF8C7E121}"/>
                </a:ext>
              </a:extLst>
            </p:cNvPr>
            <p:cNvSpPr>
              <a:spLocks noChangeArrowheads="1"/>
            </p:cNvSpPr>
            <p:nvPr/>
          </p:nvSpPr>
          <p:spPr bwMode="auto">
            <a:xfrm>
              <a:off x="6637799" y="2985342"/>
              <a:ext cx="197140" cy="83619"/>
            </a:xfrm>
            <a:prstGeom prst="triangle">
              <a:avLst>
                <a:gd name="adj" fmla="val 50000"/>
              </a:avLst>
            </a:prstGeom>
            <a:solidFill>
              <a:srgbClr val="C00000"/>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39" name="Rectangle 117">
              <a:extLst>
                <a:ext uri="{FF2B5EF4-FFF2-40B4-BE49-F238E27FC236}">
                  <a16:creationId xmlns:a16="http://schemas.microsoft.com/office/drawing/2014/main" id="{8FACD40B-A474-41F7-AE51-60CA22659D10}"/>
                </a:ext>
              </a:extLst>
            </p:cNvPr>
            <p:cNvSpPr>
              <a:spLocks noChangeArrowheads="1"/>
            </p:cNvSpPr>
            <p:nvPr/>
          </p:nvSpPr>
          <p:spPr bwMode="auto">
            <a:xfrm>
              <a:off x="6205999" y="3023465"/>
              <a:ext cx="197140" cy="94768"/>
            </a:xfrm>
            <a:prstGeom prst="rect">
              <a:avLst/>
            </a:prstGeom>
            <a:solidFill>
              <a:srgbClr val="FFC000"/>
            </a:solidFill>
            <a:ln w="317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40" name="Triangle isocèle 118">
              <a:extLst>
                <a:ext uri="{FF2B5EF4-FFF2-40B4-BE49-F238E27FC236}">
                  <a16:creationId xmlns:a16="http://schemas.microsoft.com/office/drawing/2014/main" id="{AF4A1FAA-FAEF-4E8D-ABDA-781CC1E16339}"/>
                </a:ext>
              </a:extLst>
            </p:cNvPr>
            <p:cNvSpPr>
              <a:spLocks noChangeArrowheads="1"/>
            </p:cNvSpPr>
            <p:nvPr/>
          </p:nvSpPr>
          <p:spPr bwMode="auto">
            <a:xfrm>
              <a:off x="6205999" y="2924944"/>
              <a:ext cx="197140" cy="84548"/>
            </a:xfrm>
            <a:prstGeom prst="triangle">
              <a:avLst>
                <a:gd name="adj" fmla="val 50000"/>
              </a:avLst>
            </a:prstGeom>
            <a:solidFill>
              <a:srgbClr val="C00000"/>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41" name="Forme libre 21511">
              <a:extLst>
                <a:ext uri="{FF2B5EF4-FFF2-40B4-BE49-F238E27FC236}">
                  <a16:creationId xmlns:a16="http://schemas.microsoft.com/office/drawing/2014/main" id="{AF16687C-4A5A-41FE-8481-DC3E664132AA}"/>
                </a:ext>
              </a:extLst>
            </p:cNvPr>
            <p:cNvSpPr>
              <a:spLocks/>
            </p:cNvSpPr>
            <p:nvPr/>
          </p:nvSpPr>
          <p:spPr bwMode="auto">
            <a:xfrm>
              <a:off x="1632136" y="3589134"/>
              <a:ext cx="6648256" cy="1820184"/>
            </a:xfrm>
            <a:custGeom>
              <a:avLst/>
              <a:gdLst>
                <a:gd name="T0" fmla="*/ 0 w 8394700"/>
                <a:gd name="T1" fmla="*/ 2070100 h 2070100"/>
                <a:gd name="T2" fmla="*/ 0 w 8394700"/>
                <a:gd name="T3" fmla="*/ 1778000 h 2070100"/>
                <a:gd name="T4" fmla="*/ 635000 w 8394700"/>
                <a:gd name="T5" fmla="*/ 1778000 h 2070100"/>
                <a:gd name="T6" fmla="*/ 1358900 w 8394700"/>
                <a:gd name="T7" fmla="*/ 1727200 h 2070100"/>
                <a:gd name="T8" fmla="*/ 1727200 w 8394700"/>
                <a:gd name="T9" fmla="*/ 1498600 h 2070100"/>
                <a:gd name="T10" fmla="*/ 2070100 w 8394700"/>
                <a:gd name="T11" fmla="*/ 1498600 h 2070100"/>
                <a:gd name="T12" fmla="*/ 2374900 w 8394700"/>
                <a:gd name="T13" fmla="*/ 1752600 h 2070100"/>
                <a:gd name="T14" fmla="*/ 4038600 w 8394700"/>
                <a:gd name="T15" fmla="*/ 1689100 h 2070100"/>
                <a:gd name="T16" fmla="*/ 4597400 w 8394700"/>
                <a:gd name="T17" fmla="*/ 1587500 h 2070100"/>
                <a:gd name="T18" fmla="*/ 5410200 w 8394700"/>
                <a:gd name="T19" fmla="*/ 1638300 h 2070100"/>
                <a:gd name="T20" fmla="*/ 5918200 w 8394700"/>
                <a:gd name="T21" fmla="*/ 1790700 h 2070100"/>
                <a:gd name="T22" fmla="*/ 6692900 w 8394700"/>
                <a:gd name="T23" fmla="*/ 1752600 h 2070100"/>
                <a:gd name="T24" fmla="*/ 7213600 w 8394700"/>
                <a:gd name="T25" fmla="*/ 1549400 h 2070100"/>
                <a:gd name="T26" fmla="*/ 7988300 w 8394700"/>
                <a:gd name="T27" fmla="*/ 1231900 h 2070100"/>
                <a:gd name="T28" fmla="*/ 8394700 w 8394700"/>
                <a:gd name="T29" fmla="*/ 1092200 h 2070100"/>
                <a:gd name="T30" fmla="*/ 8369300 w 8394700"/>
                <a:gd name="T31" fmla="*/ 0 h 2070100"/>
                <a:gd name="T32" fmla="*/ 8343900 w 8394700"/>
                <a:gd name="T33" fmla="*/ 0 h 2070100"/>
                <a:gd name="T34" fmla="*/ 8382000 w 8394700"/>
                <a:gd name="T35" fmla="*/ 0 h 20701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94700" h="2070100">
                  <a:moveTo>
                    <a:pt x="0" y="2070100"/>
                  </a:moveTo>
                  <a:lnTo>
                    <a:pt x="0" y="1778000"/>
                  </a:lnTo>
                  <a:lnTo>
                    <a:pt x="635000" y="1778000"/>
                  </a:lnTo>
                  <a:lnTo>
                    <a:pt x="1358900" y="1727200"/>
                  </a:lnTo>
                  <a:lnTo>
                    <a:pt x="1727200" y="1498600"/>
                  </a:lnTo>
                  <a:lnTo>
                    <a:pt x="2070100" y="1498600"/>
                  </a:lnTo>
                  <a:lnTo>
                    <a:pt x="2374900" y="1752600"/>
                  </a:lnTo>
                  <a:lnTo>
                    <a:pt x="4038600" y="1689100"/>
                  </a:lnTo>
                  <a:lnTo>
                    <a:pt x="4597400" y="1587500"/>
                  </a:lnTo>
                  <a:lnTo>
                    <a:pt x="5410200" y="1638300"/>
                  </a:lnTo>
                  <a:lnTo>
                    <a:pt x="5918200" y="1790700"/>
                  </a:lnTo>
                  <a:lnTo>
                    <a:pt x="6692900" y="1752600"/>
                  </a:lnTo>
                  <a:lnTo>
                    <a:pt x="7213600" y="1549400"/>
                  </a:lnTo>
                  <a:lnTo>
                    <a:pt x="7988300" y="1231900"/>
                  </a:lnTo>
                  <a:lnTo>
                    <a:pt x="8394700" y="1092200"/>
                  </a:lnTo>
                  <a:lnTo>
                    <a:pt x="8369300" y="0"/>
                  </a:lnTo>
                  <a:lnTo>
                    <a:pt x="8343900" y="0"/>
                  </a:lnTo>
                  <a:lnTo>
                    <a:pt x="8382000" y="0"/>
                  </a:lnTo>
                </a:path>
              </a:pathLst>
            </a:custGeom>
            <a:noFill/>
            <a:ln w="12700"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BE" sz="2400">
                <a:solidFill>
                  <a:srgbClr val="000000"/>
                </a:solidFill>
                <a:latin typeface="Arial" charset="0"/>
              </a:endParaRPr>
            </a:p>
          </p:txBody>
        </p:sp>
        <p:sp>
          <p:nvSpPr>
            <p:cNvPr id="42" name="Rectangle 123">
              <a:extLst>
                <a:ext uri="{FF2B5EF4-FFF2-40B4-BE49-F238E27FC236}">
                  <a16:creationId xmlns:a16="http://schemas.microsoft.com/office/drawing/2014/main" id="{B14761A5-2628-4C83-945E-3D2BC504138F}"/>
                </a:ext>
              </a:extLst>
            </p:cNvPr>
            <p:cNvSpPr>
              <a:spLocks noChangeArrowheads="1"/>
            </p:cNvSpPr>
            <p:nvPr/>
          </p:nvSpPr>
          <p:spPr bwMode="auto">
            <a:xfrm>
              <a:off x="5556711" y="4662364"/>
              <a:ext cx="433388" cy="161925"/>
            </a:xfrm>
            <a:prstGeom prst="rect">
              <a:avLst/>
            </a:prstGeom>
            <a:solidFill>
              <a:srgbClr val="FFC000"/>
            </a:solidFill>
            <a:ln w="317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43" name="Triangle isocèle 124">
              <a:extLst>
                <a:ext uri="{FF2B5EF4-FFF2-40B4-BE49-F238E27FC236}">
                  <a16:creationId xmlns:a16="http://schemas.microsoft.com/office/drawing/2014/main" id="{13144497-20DA-43D7-B88B-8921B42223E8}"/>
                </a:ext>
              </a:extLst>
            </p:cNvPr>
            <p:cNvSpPr>
              <a:spLocks noChangeArrowheads="1"/>
            </p:cNvSpPr>
            <p:nvPr/>
          </p:nvSpPr>
          <p:spPr bwMode="auto">
            <a:xfrm>
              <a:off x="5556711" y="4519489"/>
              <a:ext cx="433388" cy="142875"/>
            </a:xfrm>
            <a:prstGeom prst="triangle">
              <a:avLst>
                <a:gd name="adj" fmla="val 50000"/>
              </a:avLst>
            </a:prstGeom>
            <a:solidFill>
              <a:srgbClr val="C00000"/>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44" name="Rectangle 125">
              <a:extLst>
                <a:ext uri="{FF2B5EF4-FFF2-40B4-BE49-F238E27FC236}">
                  <a16:creationId xmlns:a16="http://schemas.microsoft.com/office/drawing/2014/main" id="{CFDABB17-37C0-49A7-804A-0D5AC123DBD9}"/>
                </a:ext>
              </a:extLst>
            </p:cNvPr>
            <p:cNvSpPr>
              <a:spLocks noChangeArrowheads="1"/>
            </p:cNvSpPr>
            <p:nvPr/>
          </p:nvSpPr>
          <p:spPr bwMode="auto">
            <a:xfrm>
              <a:off x="5990099" y="4794124"/>
              <a:ext cx="431800" cy="160338"/>
            </a:xfrm>
            <a:prstGeom prst="rect">
              <a:avLst/>
            </a:prstGeom>
            <a:solidFill>
              <a:srgbClr val="FFC000"/>
            </a:solidFill>
            <a:ln w="317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45" name="Triangle isocèle 126">
              <a:extLst>
                <a:ext uri="{FF2B5EF4-FFF2-40B4-BE49-F238E27FC236}">
                  <a16:creationId xmlns:a16="http://schemas.microsoft.com/office/drawing/2014/main" id="{F77FF58A-0BBD-4216-8A4E-027BE841E95D}"/>
                </a:ext>
              </a:extLst>
            </p:cNvPr>
            <p:cNvSpPr>
              <a:spLocks noChangeArrowheads="1"/>
            </p:cNvSpPr>
            <p:nvPr/>
          </p:nvSpPr>
          <p:spPr bwMode="auto">
            <a:xfrm>
              <a:off x="5990099" y="4649662"/>
              <a:ext cx="431800" cy="144462"/>
            </a:xfrm>
            <a:prstGeom prst="triangle">
              <a:avLst>
                <a:gd name="adj" fmla="val 50000"/>
              </a:avLst>
            </a:prstGeom>
            <a:solidFill>
              <a:srgbClr val="C00000"/>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46" name="Rectangle 127">
              <a:extLst>
                <a:ext uri="{FF2B5EF4-FFF2-40B4-BE49-F238E27FC236}">
                  <a16:creationId xmlns:a16="http://schemas.microsoft.com/office/drawing/2014/main" id="{4C5E2D48-5239-4891-9D99-051603992051}"/>
                </a:ext>
              </a:extLst>
            </p:cNvPr>
            <p:cNvSpPr>
              <a:spLocks noChangeArrowheads="1"/>
            </p:cNvSpPr>
            <p:nvPr/>
          </p:nvSpPr>
          <p:spPr bwMode="auto">
            <a:xfrm>
              <a:off x="6421899" y="4824289"/>
              <a:ext cx="431800" cy="161925"/>
            </a:xfrm>
            <a:prstGeom prst="rect">
              <a:avLst/>
            </a:prstGeom>
            <a:solidFill>
              <a:srgbClr val="FFC000"/>
            </a:solidFill>
            <a:ln w="317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47" name="Triangle isocèle 128">
              <a:extLst>
                <a:ext uri="{FF2B5EF4-FFF2-40B4-BE49-F238E27FC236}">
                  <a16:creationId xmlns:a16="http://schemas.microsoft.com/office/drawing/2014/main" id="{3552A5CF-1BF0-452A-93A1-78E5246C841B}"/>
                </a:ext>
              </a:extLst>
            </p:cNvPr>
            <p:cNvSpPr>
              <a:spLocks noChangeArrowheads="1"/>
            </p:cNvSpPr>
            <p:nvPr/>
          </p:nvSpPr>
          <p:spPr bwMode="auto">
            <a:xfrm>
              <a:off x="6421899" y="4679826"/>
              <a:ext cx="431800" cy="144463"/>
            </a:xfrm>
            <a:prstGeom prst="triangle">
              <a:avLst>
                <a:gd name="adj" fmla="val 50000"/>
              </a:avLst>
            </a:prstGeom>
            <a:solidFill>
              <a:srgbClr val="C00000"/>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48" name="Rectangle 129">
              <a:extLst>
                <a:ext uri="{FF2B5EF4-FFF2-40B4-BE49-F238E27FC236}">
                  <a16:creationId xmlns:a16="http://schemas.microsoft.com/office/drawing/2014/main" id="{9DFBCE1E-B914-4EAD-9378-DAF5D7C83B5C}"/>
                </a:ext>
              </a:extLst>
            </p:cNvPr>
            <p:cNvSpPr>
              <a:spLocks noChangeArrowheads="1"/>
            </p:cNvSpPr>
            <p:nvPr/>
          </p:nvSpPr>
          <p:spPr bwMode="auto">
            <a:xfrm>
              <a:off x="6860049" y="4743326"/>
              <a:ext cx="431800" cy="161925"/>
            </a:xfrm>
            <a:prstGeom prst="rect">
              <a:avLst/>
            </a:prstGeom>
            <a:solidFill>
              <a:srgbClr val="FFC000"/>
            </a:solidFill>
            <a:ln w="317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sp>
          <p:nvSpPr>
            <p:cNvPr id="49" name="Triangle isocèle 130">
              <a:extLst>
                <a:ext uri="{FF2B5EF4-FFF2-40B4-BE49-F238E27FC236}">
                  <a16:creationId xmlns:a16="http://schemas.microsoft.com/office/drawing/2014/main" id="{85A2AE94-F2A5-4D57-8C9B-360E70CA3739}"/>
                </a:ext>
              </a:extLst>
            </p:cNvPr>
            <p:cNvSpPr>
              <a:spLocks noChangeArrowheads="1"/>
            </p:cNvSpPr>
            <p:nvPr/>
          </p:nvSpPr>
          <p:spPr bwMode="auto">
            <a:xfrm>
              <a:off x="6860049" y="4598862"/>
              <a:ext cx="431800" cy="144462"/>
            </a:xfrm>
            <a:prstGeom prst="triangle">
              <a:avLst>
                <a:gd name="adj" fmla="val 50000"/>
              </a:avLst>
            </a:prstGeom>
            <a:solidFill>
              <a:srgbClr val="C00000"/>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pPr>
              <a:endParaRPr lang="fr-BE" altLang="fr-FR">
                <a:solidFill>
                  <a:srgbClr val="000000"/>
                </a:solidFill>
              </a:endParaRPr>
            </a:p>
          </p:txBody>
        </p:sp>
        <p:cxnSp>
          <p:nvCxnSpPr>
            <p:cNvPr id="50" name="Connecteur droit avec flèche 137">
              <a:extLst>
                <a:ext uri="{FF2B5EF4-FFF2-40B4-BE49-F238E27FC236}">
                  <a16:creationId xmlns:a16="http://schemas.microsoft.com/office/drawing/2014/main" id="{8FEB8ABD-9AD1-4C28-B3AF-D9BF12F8A6F8}"/>
                </a:ext>
              </a:extLst>
            </p:cNvPr>
            <p:cNvCxnSpPr>
              <a:cxnSpLocks noChangeShapeType="1"/>
            </p:cNvCxnSpPr>
            <p:nvPr/>
          </p:nvCxnSpPr>
          <p:spPr bwMode="auto">
            <a:xfrm flipV="1">
              <a:off x="2701184" y="5085248"/>
              <a:ext cx="288925" cy="144462"/>
            </a:xfrm>
            <a:prstGeom prst="straightConnector1">
              <a:avLst/>
            </a:prstGeom>
            <a:noFill/>
            <a:ln w="158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Connecteur droit avec flèche 148">
              <a:extLst>
                <a:ext uri="{FF2B5EF4-FFF2-40B4-BE49-F238E27FC236}">
                  <a16:creationId xmlns:a16="http://schemas.microsoft.com/office/drawing/2014/main" id="{7881F324-4874-46BA-A793-22D74B790436}"/>
                </a:ext>
              </a:extLst>
            </p:cNvPr>
            <p:cNvCxnSpPr>
              <a:cxnSpLocks noChangeShapeType="1"/>
            </p:cNvCxnSpPr>
            <p:nvPr/>
          </p:nvCxnSpPr>
          <p:spPr bwMode="auto">
            <a:xfrm flipV="1">
              <a:off x="3972298" y="5229711"/>
              <a:ext cx="720725" cy="36513"/>
            </a:xfrm>
            <a:prstGeom prst="straightConnector1">
              <a:avLst/>
            </a:prstGeom>
            <a:noFill/>
            <a:ln w="158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onnecteur droit avec flèche 154">
              <a:extLst>
                <a:ext uri="{FF2B5EF4-FFF2-40B4-BE49-F238E27FC236}">
                  <a16:creationId xmlns:a16="http://schemas.microsoft.com/office/drawing/2014/main" id="{0A329550-EC30-4384-B79C-C8E18593F254}"/>
                </a:ext>
              </a:extLst>
            </p:cNvPr>
            <p:cNvCxnSpPr>
              <a:cxnSpLocks noChangeShapeType="1"/>
            </p:cNvCxnSpPr>
            <p:nvPr/>
          </p:nvCxnSpPr>
          <p:spPr bwMode="auto">
            <a:xfrm flipV="1">
              <a:off x="7112970" y="4950706"/>
              <a:ext cx="461565" cy="207202"/>
            </a:xfrm>
            <a:prstGeom prst="straightConnector1">
              <a:avLst/>
            </a:prstGeom>
            <a:noFill/>
            <a:ln w="158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Connecteur droit avec flèche 21513">
              <a:extLst>
                <a:ext uri="{FF2B5EF4-FFF2-40B4-BE49-F238E27FC236}">
                  <a16:creationId xmlns:a16="http://schemas.microsoft.com/office/drawing/2014/main" id="{70684A23-B2F1-4168-A8DF-4411CFBD54D9}"/>
                </a:ext>
              </a:extLst>
            </p:cNvPr>
            <p:cNvCxnSpPr>
              <a:cxnSpLocks noChangeShapeType="1"/>
            </p:cNvCxnSpPr>
            <p:nvPr/>
          </p:nvCxnSpPr>
          <p:spPr bwMode="auto">
            <a:xfrm flipH="1">
              <a:off x="7803349" y="4639694"/>
              <a:ext cx="461962" cy="198737"/>
            </a:xfrm>
            <a:prstGeom prst="straightConnector1">
              <a:avLst/>
            </a:prstGeom>
            <a:noFill/>
            <a:ln w="158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avec flèche 147">
              <a:extLst>
                <a:ext uri="{FF2B5EF4-FFF2-40B4-BE49-F238E27FC236}">
                  <a16:creationId xmlns:a16="http://schemas.microsoft.com/office/drawing/2014/main" id="{1B64101C-CBBC-45CB-8C5E-A06FF1766170}"/>
                </a:ext>
              </a:extLst>
            </p:cNvPr>
            <p:cNvCxnSpPr>
              <a:cxnSpLocks noChangeShapeType="1"/>
            </p:cNvCxnSpPr>
            <p:nvPr/>
          </p:nvCxnSpPr>
          <p:spPr bwMode="auto">
            <a:xfrm flipV="1">
              <a:off x="4676734" y="4420379"/>
              <a:ext cx="144462" cy="298450"/>
            </a:xfrm>
            <a:prstGeom prst="straightConnector1">
              <a:avLst/>
            </a:prstGeom>
            <a:noFill/>
            <a:ln w="158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avec flèche 170">
              <a:extLst>
                <a:ext uri="{FF2B5EF4-FFF2-40B4-BE49-F238E27FC236}">
                  <a16:creationId xmlns:a16="http://schemas.microsoft.com/office/drawing/2014/main" id="{0EFB5DFD-D7C4-4DD6-B8DC-3E6CFFCAC7D5}"/>
                </a:ext>
              </a:extLst>
            </p:cNvPr>
            <p:cNvCxnSpPr>
              <a:cxnSpLocks noChangeShapeType="1"/>
            </p:cNvCxnSpPr>
            <p:nvPr/>
          </p:nvCxnSpPr>
          <p:spPr bwMode="auto">
            <a:xfrm flipV="1">
              <a:off x="5592218" y="3212539"/>
              <a:ext cx="66675" cy="298450"/>
            </a:xfrm>
            <a:prstGeom prst="straightConnector1">
              <a:avLst/>
            </a:prstGeom>
            <a:noFill/>
            <a:ln w="158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Connecteur droit avec flèche 133">
              <a:extLst>
                <a:ext uri="{FF2B5EF4-FFF2-40B4-BE49-F238E27FC236}">
                  <a16:creationId xmlns:a16="http://schemas.microsoft.com/office/drawing/2014/main" id="{4B3A5A18-3A8D-44AB-99F2-14586D51CA7B}"/>
                </a:ext>
              </a:extLst>
            </p:cNvPr>
            <p:cNvCxnSpPr>
              <a:cxnSpLocks noChangeShapeType="1"/>
            </p:cNvCxnSpPr>
            <p:nvPr/>
          </p:nvCxnSpPr>
          <p:spPr bwMode="auto">
            <a:xfrm>
              <a:off x="5911885" y="3170703"/>
              <a:ext cx="129381" cy="352687"/>
            </a:xfrm>
            <a:prstGeom prst="straightConnector1">
              <a:avLst/>
            </a:prstGeom>
            <a:noFill/>
            <a:ln w="158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Connecteur droit avec flèche 141">
              <a:extLst>
                <a:ext uri="{FF2B5EF4-FFF2-40B4-BE49-F238E27FC236}">
                  <a16:creationId xmlns:a16="http://schemas.microsoft.com/office/drawing/2014/main" id="{C12D4571-B82F-4A6D-A33D-203522A4C13D}"/>
                </a:ext>
              </a:extLst>
            </p:cNvPr>
            <p:cNvCxnSpPr>
              <a:cxnSpLocks noChangeShapeType="1"/>
            </p:cNvCxnSpPr>
            <p:nvPr/>
          </p:nvCxnSpPr>
          <p:spPr bwMode="auto">
            <a:xfrm>
              <a:off x="6609983" y="3614878"/>
              <a:ext cx="424290" cy="48474"/>
            </a:xfrm>
            <a:prstGeom prst="straightConnector1">
              <a:avLst/>
            </a:prstGeom>
            <a:noFill/>
            <a:ln w="1587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8" name="Espace réservé du contenu 2">
            <a:extLst>
              <a:ext uri="{FF2B5EF4-FFF2-40B4-BE49-F238E27FC236}">
                <a16:creationId xmlns:a16="http://schemas.microsoft.com/office/drawing/2014/main" id="{F0F61B08-9907-4F18-BC1D-606F95E522F3}"/>
              </a:ext>
            </a:extLst>
          </p:cNvPr>
          <p:cNvSpPr txBox="1">
            <a:spLocks/>
          </p:cNvSpPr>
          <p:nvPr/>
        </p:nvSpPr>
        <p:spPr>
          <a:xfrm>
            <a:off x="6618732" y="939375"/>
            <a:ext cx="5357337" cy="50300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spcAft>
                <a:spcPct val="0"/>
              </a:spcAft>
              <a:buFont typeface="Wingdings" panose="05000000000000000000" pitchFamily="2" charset="2"/>
              <a:buChar char="§"/>
            </a:pPr>
            <a:endParaRPr lang="fr-BE" sz="2000" dirty="0">
              <a:latin typeface="Isidora" panose="00000500000000000000" pitchFamily="50" charset="0"/>
              <a:ea typeface="Times New Roman" panose="02020603050405020304" pitchFamily="18" charset="0"/>
              <a:cs typeface="Arial" panose="020B0604020202020204" pitchFamily="34" charset="0"/>
            </a:endParaRPr>
          </a:p>
          <a:p>
            <a:pPr fontAlgn="base">
              <a:spcAft>
                <a:spcPct val="0"/>
              </a:spcAft>
              <a:buFont typeface="Wingdings" panose="05000000000000000000" pitchFamily="2" charset="2"/>
              <a:buChar char="§"/>
            </a:pPr>
            <a:r>
              <a:rPr lang="fr-BE" sz="2000" b="1" dirty="0">
                <a:latin typeface="Isidora Bold" panose="00000800000000000000" pitchFamily="50" charset="0"/>
                <a:ea typeface="Times New Roman" panose="02020603050405020304" pitchFamily="18" charset="0"/>
                <a:cs typeface="Arial" panose="020B0604020202020204" pitchFamily="34" charset="0"/>
              </a:rPr>
              <a:t>Ressources disponibles en quantité </a:t>
            </a:r>
            <a:r>
              <a:rPr lang="fr-BE" sz="2000" b="1" dirty="0">
                <a:latin typeface="Isidora" panose="00000500000000000000" pitchFamily="50" charset="0"/>
                <a:ea typeface="Times New Roman" panose="02020603050405020304" pitchFamily="18" charset="0"/>
                <a:cs typeface="Arial" panose="020B0604020202020204" pitchFamily="34" charset="0"/>
              </a:rPr>
              <a:t>(</a:t>
            </a:r>
            <a:r>
              <a:rPr lang="fr-BE" sz="2000" dirty="0">
                <a:latin typeface="Isidora" panose="00000500000000000000" pitchFamily="50" charset="0"/>
                <a:ea typeface="Times New Roman" panose="02020603050405020304" pitchFamily="18" charset="0"/>
                <a:cs typeface="Arial" panose="020B0604020202020204" pitchFamily="34" charset="0"/>
              </a:rPr>
              <a:t>captage profond ou superficiel, eaux de surface</a:t>
            </a:r>
            <a:r>
              <a:rPr lang="fr-BE" sz="2000" b="1" dirty="0">
                <a:latin typeface="Isidora" panose="00000500000000000000" pitchFamily="50" charset="0"/>
                <a:ea typeface="Times New Roman" panose="02020603050405020304" pitchFamily="18" charset="0"/>
                <a:cs typeface="Arial" panose="020B0604020202020204" pitchFamily="34" charset="0"/>
              </a:rPr>
              <a:t>) </a:t>
            </a:r>
            <a:r>
              <a:rPr lang="fr-BE" sz="2000" b="1" dirty="0">
                <a:latin typeface="Isidora Bold" panose="00000800000000000000" pitchFamily="50" charset="0"/>
                <a:ea typeface="Times New Roman" panose="02020603050405020304" pitchFamily="18" charset="0"/>
                <a:cs typeface="Arial" panose="020B0604020202020204" pitchFamily="34" charset="0"/>
              </a:rPr>
              <a:t>et qualité</a:t>
            </a:r>
          </a:p>
          <a:p>
            <a:pPr fontAlgn="base">
              <a:spcAft>
                <a:spcPct val="0"/>
              </a:spcAft>
              <a:buFont typeface="Wingdings" panose="05000000000000000000" pitchFamily="2" charset="2"/>
              <a:buChar char="§"/>
            </a:pPr>
            <a:endParaRPr lang="fr-BE" sz="400" b="1" dirty="0">
              <a:latin typeface="Isidora" panose="00000500000000000000" pitchFamily="50" charset="0"/>
              <a:ea typeface="Times New Roman" panose="02020603050405020304" pitchFamily="18" charset="0"/>
              <a:cs typeface="Arial" panose="020B0604020202020204" pitchFamily="34" charset="0"/>
            </a:endParaRPr>
          </a:p>
          <a:p>
            <a:pPr fontAlgn="base">
              <a:spcAft>
                <a:spcPct val="0"/>
              </a:spcAft>
              <a:buFont typeface="Wingdings" panose="05000000000000000000" pitchFamily="2" charset="2"/>
              <a:buChar char="§"/>
            </a:pPr>
            <a:r>
              <a:rPr lang="fr-BE" sz="2000" b="1" dirty="0">
                <a:latin typeface="Isidora Bold" panose="00000800000000000000" pitchFamily="50" charset="0"/>
                <a:ea typeface="Times New Roman" panose="02020603050405020304" pitchFamily="18" charset="0"/>
                <a:cs typeface="Arial" panose="020B0604020202020204" pitchFamily="34" charset="0"/>
              </a:rPr>
              <a:t>Dimensionnement des infrastructures </a:t>
            </a:r>
            <a:r>
              <a:rPr lang="fr-BE" sz="2000" dirty="0">
                <a:latin typeface="Isidora" panose="00000500000000000000" pitchFamily="50" charset="0"/>
                <a:cs typeface="Arial" panose="020B0604020202020204" pitchFamily="34" charset="0"/>
              </a:rPr>
              <a:t>(pompage, adduction, stockage et réseaux de distribution)</a:t>
            </a:r>
          </a:p>
          <a:p>
            <a:pPr fontAlgn="base">
              <a:spcAft>
                <a:spcPct val="0"/>
              </a:spcAft>
              <a:buFont typeface="Wingdings" panose="05000000000000000000" pitchFamily="2" charset="2"/>
              <a:buChar char="§"/>
            </a:pPr>
            <a:endParaRPr lang="fr-BE" sz="400" dirty="0">
              <a:latin typeface="Isidora" panose="00000500000000000000" pitchFamily="50" charset="0"/>
              <a:cs typeface="Arial" panose="020B0604020202020204" pitchFamily="34" charset="0"/>
            </a:endParaRPr>
          </a:p>
          <a:p>
            <a:pPr fontAlgn="base">
              <a:spcAft>
                <a:spcPct val="0"/>
              </a:spcAft>
              <a:buFont typeface="Wingdings" panose="05000000000000000000" pitchFamily="2" charset="2"/>
              <a:buChar char="§"/>
            </a:pPr>
            <a:r>
              <a:rPr lang="fr-BE" sz="2000" b="1" dirty="0">
                <a:latin typeface="Isidora Bold" panose="00000800000000000000" pitchFamily="50" charset="0"/>
                <a:ea typeface="Times New Roman" panose="02020603050405020304" pitchFamily="18" charset="0"/>
                <a:cs typeface="Arial" panose="020B0604020202020204" pitchFamily="34" charset="0"/>
              </a:rPr>
              <a:t>Interconnexion des réseaux d’approvisionnement</a:t>
            </a:r>
          </a:p>
          <a:p>
            <a:pPr fontAlgn="base">
              <a:spcAft>
                <a:spcPct val="0"/>
              </a:spcAft>
              <a:buFont typeface="Wingdings" panose="05000000000000000000" pitchFamily="2" charset="2"/>
              <a:buChar char="§"/>
            </a:pPr>
            <a:endParaRPr lang="fr-BE" sz="400" b="1" dirty="0">
              <a:latin typeface="Isidora Bold" panose="00000800000000000000" pitchFamily="50" charset="0"/>
              <a:ea typeface="Times New Roman" panose="02020603050405020304" pitchFamily="18" charset="0"/>
              <a:cs typeface="Arial" panose="020B0604020202020204" pitchFamily="34" charset="0"/>
            </a:endParaRPr>
          </a:p>
          <a:p>
            <a:pPr fontAlgn="base">
              <a:spcAft>
                <a:spcPct val="0"/>
              </a:spcAft>
              <a:buFont typeface="Wingdings" panose="05000000000000000000" pitchFamily="2" charset="2"/>
              <a:buChar char="§"/>
            </a:pPr>
            <a:r>
              <a:rPr lang="fr-BE" sz="2000" b="1" dirty="0">
                <a:latin typeface="Isidora Bold" panose="00000800000000000000" pitchFamily="50" charset="0"/>
                <a:ea typeface="Times New Roman" panose="02020603050405020304" pitchFamily="18" charset="0"/>
                <a:cs typeface="Arial" panose="020B0604020202020204" pitchFamily="34" charset="0"/>
              </a:rPr>
              <a:t>L’évolution de la demande en eau </a:t>
            </a:r>
            <a:r>
              <a:rPr lang="fr-BE" sz="2000" i="1" dirty="0">
                <a:latin typeface="Isidora" panose="00000500000000000000" pitchFamily="50" charset="0"/>
                <a:cs typeface="Arial" panose="020B0604020202020204" pitchFamily="34" charset="0"/>
              </a:rPr>
              <a:t>demande tendanciellement en hausse ou pics de consommation liés au climat qui déstabilisent la gestion hydraulique des infrastructures</a:t>
            </a:r>
          </a:p>
          <a:p>
            <a:pPr fontAlgn="base">
              <a:spcAft>
                <a:spcPct val="0"/>
              </a:spcAft>
              <a:buFont typeface="Wingdings" panose="05000000000000000000" pitchFamily="2" charset="2"/>
              <a:buChar char="§"/>
            </a:pPr>
            <a:endParaRPr lang="fr-BE" sz="400" dirty="0">
              <a:latin typeface="Isidora" panose="00000500000000000000" pitchFamily="50" charset="0"/>
              <a:cs typeface="Arial" panose="020B0604020202020204" pitchFamily="34" charset="0"/>
            </a:endParaRPr>
          </a:p>
          <a:p>
            <a:pPr fontAlgn="base">
              <a:spcAft>
                <a:spcPct val="0"/>
              </a:spcAft>
              <a:buFont typeface="Wingdings" panose="05000000000000000000" pitchFamily="2" charset="2"/>
              <a:buChar char="§"/>
            </a:pPr>
            <a:r>
              <a:rPr lang="fr-BE" sz="2000" b="1" dirty="0">
                <a:latin typeface="Isidora Bold" panose="00000800000000000000" pitchFamily="50" charset="0"/>
                <a:ea typeface="Times New Roman" panose="02020603050405020304" pitchFamily="18" charset="0"/>
                <a:cs typeface="Arial" panose="020B0604020202020204" pitchFamily="34" charset="0"/>
              </a:rPr>
              <a:t>Incidents techniques ou pollution de la ressource</a:t>
            </a:r>
          </a:p>
          <a:p>
            <a:pPr algn="just" fontAlgn="base">
              <a:spcAft>
                <a:spcPct val="0"/>
              </a:spcAft>
              <a:buFont typeface="Wingdings" panose="05000000000000000000" pitchFamily="2" charset="2"/>
              <a:buChar char="§"/>
            </a:pPr>
            <a:endParaRPr lang="fr-BE" sz="1800" dirty="0">
              <a:latin typeface="Isidora" panose="00000500000000000000" pitchFamily="50" charset="0"/>
              <a:cs typeface="Arial" panose="020B0604020202020204" pitchFamily="34" charset="0"/>
            </a:endParaRPr>
          </a:p>
        </p:txBody>
      </p:sp>
    </p:spTree>
    <p:extLst>
      <p:ext uri="{BB962C8B-B14F-4D97-AF65-F5344CB8AC3E}">
        <p14:creationId xmlns:p14="http://schemas.microsoft.com/office/powerpoint/2010/main" val="3810568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Ressources – Une disponibilité inégale</a:t>
            </a:r>
          </a:p>
        </p:txBody>
      </p:sp>
      <p:pic>
        <p:nvPicPr>
          <p:cNvPr id="2" name="Image 1"/>
          <p:cNvPicPr>
            <a:picLocks noChangeAspect="1"/>
          </p:cNvPicPr>
          <p:nvPr/>
        </p:nvPicPr>
        <p:blipFill rotWithShape="1">
          <a:blip r:embed="rId3"/>
          <a:srcRect l="776" t="6640" r="1456" b="923"/>
          <a:stretch/>
        </p:blipFill>
        <p:spPr>
          <a:xfrm>
            <a:off x="1503218" y="1273629"/>
            <a:ext cx="8797637" cy="5314207"/>
          </a:xfrm>
          <a:prstGeom prst="rect">
            <a:avLst/>
          </a:prstGeom>
        </p:spPr>
      </p:pic>
    </p:spTree>
    <p:extLst>
      <p:ext uri="{BB962C8B-B14F-4D97-AF65-F5344CB8AC3E}">
        <p14:creationId xmlns:p14="http://schemas.microsoft.com/office/powerpoint/2010/main" val="2497289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Répartition des ressources</a:t>
            </a:r>
          </a:p>
        </p:txBody>
      </p:sp>
      <p:sp>
        <p:nvSpPr>
          <p:cNvPr id="20" name="ZoneTexte 19"/>
          <p:cNvSpPr txBox="1"/>
          <p:nvPr/>
        </p:nvSpPr>
        <p:spPr>
          <a:xfrm>
            <a:off x="1111676" y="1090628"/>
            <a:ext cx="10204024" cy="8289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fr-BE"/>
            </a:defPPr>
            <a:lvl2pPr lvl="1" indent="-457200">
              <a:buClr>
                <a:srgbClr val="0070C0"/>
              </a:buClr>
              <a:buSzPct val="100000"/>
              <a:buFont typeface="Wingdings" panose="05000000000000000000" pitchFamily="2" charset="2"/>
              <a:buChar char="n"/>
              <a:defRPr b="1">
                <a:solidFill>
                  <a:srgbClr val="0070C0"/>
                </a:solidFill>
              </a:defRPr>
            </a:lvl2pPr>
          </a:lstStyle>
          <a:p>
            <a:pPr marL="0" lvl="1" indent="0">
              <a:buFont typeface="Wingdings" panose="05000000000000000000" pitchFamily="2" charset="2"/>
              <a:buNone/>
            </a:pPr>
            <a:r>
              <a:rPr lang="fr-BE" sz="2000" b="0" dirty="0">
                <a:solidFill>
                  <a:srgbClr val="000000"/>
                </a:solidFill>
                <a:latin typeface="Isidora" panose="00000500000000000000" pitchFamily="50" charset="0"/>
              </a:rPr>
              <a:t>Durant le XXème siècle, plusieurs installations d’adduction et de production d’eau ont été financées par l’Etat national et ensuite, par la Région wallonne </a:t>
            </a: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11676" y="1973060"/>
            <a:ext cx="1838987" cy="12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98" r="8588" b="220"/>
          <a:stretch/>
        </p:blipFill>
        <p:spPr bwMode="auto">
          <a:xfrm>
            <a:off x="3203539" y="1968855"/>
            <a:ext cx="1893258" cy="12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ZoneTexte 22"/>
          <p:cNvSpPr txBox="1"/>
          <p:nvPr/>
        </p:nvSpPr>
        <p:spPr>
          <a:xfrm>
            <a:off x="1102604" y="3384297"/>
            <a:ext cx="3994193" cy="830997"/>
          </a:xfrm>
          <a:prstGeom prst="rect">
            <a:avLst/>
          </a:prstGeom>
          <a:noFill/>
        </p:spPr>
        <p:txBody>
          <a:bodyPr wrap="square" rtlCol="0">
            <a:spAutoFit/>
          </a:bodyPr>
          <a:lstStyle/>
          <a:p>
            <a:r>
              <a:rPr lang="fr-BE" sz="1600" dirty="0">
                <a:solidFill>
                  <a:srgbClr val="000000"/>
                </a:solidFill>
                <a:latin typeface="Isidora" panose="00000500000000000000" pitchFamily="50" charset="0"/>
              </a:rPr>
              <a:t>Les complexes des barrages </a:t>
            </a:r>
            <a:br>
              <a:rPr lang="fr-BE" sz="1600" dirty="0">
                <a:solidFill>
                  <a:srgbClr val="000000"/>
                </a:solidFill>
                <a:latin typeface="Isidora" panose="00000500000000000000" pitchFamily="50" charset="0"/>
              </a:rPr>
            </a:br>
            <a:r>
              <a:rPr lang="fr-BE" sz="1600" dirty="0">
                <a:solidFill>
                  <a:srgbClr val="000000"/>
                </a:solidFill>
                <a:latin typeface="Isidora" panose="00000500000000000000" pitchFamily="50" charset="0"/>
              </a:rPr>
              <a:t>- de la Vesdre  à Eupen (1950) </a:t>
            </a:r>
            <a:br>
              <a:rPr lang="fr-BE" sz="1600" dirty="0">
                <a:solidFill>
                  <a:srgbClr val="000000"/>
                </a:solidFill>
                <a:latin typeface="Isidora" panose="00000500000000000000" pitchFamily="50" charset="0"/>
              </a:rPr>
            </a:br>
            <a:r>
              <a:rPr lang="fr-BE" sz="1600" dirty="0">
                <a:solidFill>
                  <a:srgbClr val="000000"/>
                </a:solidFill>
                <a:latin typeface="Isidora" panose="00000500000000000000" pitchFamily="50" charset="0"/>
              </a:rPr>
              <a:t>- de la </a:t>
            </a:r>
            <a:r>
              <a:rPr lang="fr-BE" sz="1600" dirty="0" err="1">
                <a:solidFill>
                  <a:srgbClr val="000000"/>
                </a:solidFill>
                <a:latin typeface="Isidora" panose="00000500000000000000" pitchFamily="50" charset="0"/>
              </a:rPr>
              <a:t>Gileppe</a:t>
            </a:r>
            <a:r>
              <a:rPr lang="fr-BE" sz="1600" dirty="0">
                <a:solidFill>
                  <a:srgbClr val="000000"/>
                </a:solidFill>
                <a:latin typeface="Isidora" panose="00000500000000000000" pitchFamily="50" charset="0"/>
              </a:rPr>
              <a:t> (1878 + rehausse en 1971)</a:t>
            </a:r>
          </a:p>
        </p:txBody>
      </p:sp>
      <p:pic>
        <p:nvPicPr>
          <p:cNvPr id="2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87" t="22539" r="79106" b="53610"/>
          <a:stretch/>
        </p:blipFill>
        <p:spPr bwMode="auto">
          <a:xfrm>
            <a:off x="5615761" y="1933119"/>
            <a:ext cx="1703213" cy="1259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ZoneTexte 24"/>
          <p:cNvSpPr txBox="1"/>
          <p:nvPr/>
        </p:nvSpPr>
        <p:spPr>
          <a:xfrm>
            <a:off x="7318974" y="2247515"/>
            <a:ext cx="4100693" cy="584775"/>
          </a:xfrm>
          <a:prstGeom prst="rect">
            <a:avLst/>
          </a:prstGeom>
          <a:noFill/>
        </p:spPr>
        <p:txBody>
          <a:bodyPr wrap="square" rtlCol="0">
            <a:spAutoFit/>
          </a:bodyPr>
          <a:lstStyle>
            <a:defPPr>
              <a:defRPr lang="fr-FR"/>
            </a:defPPr>
            <a:lvl1pPr>
              <a:defRPr sz="1600">
                <a:solidFill>
                  <a:srgbClr val="000000"/>
                </a:solidFill>
                <a:latin typeface="Isidora" panose="00000500000000000000" pitchFamily="50" charset="0"/>
              </a:defRPr>
            </a:lvl1pPr>
          </a:lstStyle>
          <a:p>
            <a:r>
              <a:rPr lang="fr-BE" dirty="0"/>
              <a:t>Le complexe du </a:t>
            </a:r>
          </a:p>
          <a:p>
            <a:r>
              <a:rPr lang="fr-BE" dirty="0"/>
              <a:t>barrage de </a:t>
            </a:r>
            <a:r>
              <a:rPr lang="fr-BE" dirty="0" err="1"/>
              <a:t>Nisramont</a:t>
            </a:r>
            <a:r>
              <a:rPr lang="fr-BE" dirty="0"/>
              <a:t> sur l’Ourthe (1958)</a:t>
            </a:r>
          </a:p>
        </p:txBody>
      </p:sp>
      <p:pic>
        <p:nvPicPr>
          <p:cNvPr id="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87" t="47847" r="79106" b="28302"/>
          <a:stretch/>
        </p:blipFill>
        <p:spPr bwMode="auto">
          <a:xfrm>
            <a:off x="9984072" y="3095460"/>
            <a:ext cx="1654896" cy="122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ZoneTexte 26"/>
          <p:cNvSpPr txBox="1"/>
          <p:nvPr/>
        </p:nvSpPr>
        <p:spPr>
          <a:xfrm>
            <a:off x="6007100" y="3493003"/>
            <a:ext cx="3876156" cy="584775"/>
          </a:xfrm>
          <a:prstGeom prst="rect">
            <a:avLst/>
          </a:prstGeom>
          <a:noFill/>
        </p:spPr>
        <p:txBody>
          <a:bodyPr wrap="square" rtlCol="0">
            <a:spAutoFit/>
          </a:bodyPr>
          <a:lstStyle>
            <a:defPPr>
              <a:defRPr lang="fr-FR"/>
            </a:defPPr>
            <a:lvl1pPr>
              <a:defRPr sz="1600">
                <a:solidFill>
                  <a:srgbClr val="000000"/>
                </a:solidFill>
                <a:latin typeface="Isidora" panose="00000500000000000000" pitchFamily="50" charset="0"/>
              </a:defRPr>
            </a:lvl1pPr>
          </a:lstStyle>
          <a:p>
            <a:pPr algn="r"/>
            <a:r>
              <a:rPr lang="fr-BE" dirty="0"/>
              <a:t>Le complexe de la </a:t>
            </a:r>
            <a:r>
              <a:rPr lang="fr-BE" dirty="0" err="1"/>
              <a:t>Transhennuyère</a:t>
            </a:r>
            <a:r>
              <a:rPr lang="fr-BE" dirty="0"/>
              <a:t> </a:t>
            </a:r>
          </a:p>
          <a:p>
            <a:pPr algn="r"/>
            <a:r>
              <a:rPr lang="fr-BE" dirty="0" err="1"/>
              <a:t>Gaurain-Ramecroix</a:t>
            </a:r>
            <a:r>
              <a:rPr lang="fr-BE" dirty="0"/>
              <a:t> (2002)</a:t>
            </a:r>
          </a:p>
        </p:txBody>
      </p:sp>
      <p:pic>
        <p:nvPicPr>
          <p:cNvPr id="2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8047" t="23146" r="32846" b="53003"/>
          <a:stretch/>
        </p:blipFill>
        <p:spPr bwMode="auto">
          <a:xfrm>
            <a:off x="1102604" y="4520922"/>
            <a:ext cx="1672709" cy="123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ZoneTexte 28"/>
          <p:cNvSpPr txBox="1"/>
          <p:nvPr/>
        </p:nvSpPr>
        <p:spPr>
          <a:xfrm>
            <a:off x="997057" y="5807378"/>
            <a:ext cx="4272588" cy="584775"/>
          </a:xfrm>
          <a:prstGeom prst="rect">
            <a:avLst/>
          </a:prstGeom>
          <a:noFill/>
        </p:spPr>
        <p:txBody>
          <a:bodyPr wrap="square" rtlCol="0">
            <a:spAutoFit/>
          </a:bodyPr>
          <a:lstStyle/>
          <a:p>
            <a:r>
              <a:rPr lang="fr-BE" sz="1600" dirty="0">
                <a:solidFill>
                  <a:srgbClr val="000000"/>
                </a:solidFill>
                <a:latin typeface="Isidora" panose="00000500000000000000" pitchFamily="50" charset="0"/>
              </a:rPr>
              <a:t>La station de traitement du </a:t>
            </a:r>
            <a:r>
              <a:rPr lang="fr-BE" sz="1600" dirty="0" err="1">
                <a:solidFill>
                  <a:srgbClr val="000000"/>
                </a:solidFill>
                <a:latin typeface="Isidora" panose="00000500000000000000" pitchFamily="50" charset="0"/>
              </a:rPr>
              <a:t>Ry</a:t>
            </a:r>
            <a:r>
              <a:rPr lang="fr-BE" sz="1600" dirty="0">
                <a:solidFill>
                  <a:srgbClr val="000000"/>
                </a:solidFill>
                <a:latin typeface="Isidora" panose="00000500000000000000" pitchFamily="50" charset="0"/>
              </a:rPr>
              <a:t> de Rome (1973)</a:t>
            </a:r>
          </a:p>
        </p:txBody>
      </p:sp>
      <p:sp>
        <p:nvSpPr>
          <p:cNvPr id="30" name="Rectangle 29"/>
          <p:cNvSpPr/>
          <p:nvPr/>
        </p:nvSpPr>
        <p:spPr>
          <a:xfrm>
            <a:off x="5469016" y="4963955"/>
            <a:ext cx="6265784" cy="1785104"/>
          </a:xfrm>
          <a:prstGeom prst="rect">
            <a:avLst/>
          </a:prstGeom>
        </p:spPr>
        <p:txBody>
          <a:bodyPr wrap="square">
            <a:spAutoFit/>
          </a:bodyPr>
          <a:lstStyle/>
          <a:p>
            <a:pPr marL="266700" lvl="1" indent="-173038">
              <a:buFont typeface="Wingdings" panose="05000000000000000000" pitchFamily="2" charset="2"/>
              <a:buChar char="§"/>
            </a:pPr>
            <a:r>
              <a:rPr lang="fr-BE" sz="1400" dirty="0">
                <a:solidFill>
                  <a:srgbClr val="000000"/>
                </a:solidFill>
                <a:latin typeface="Isidora" panose="00000500000000000000" pitchFamily="50" charset="0"/>
              </a:rPr>
              <a:t>l'adduction Eupen - Verviers - Seraing – </a:t>
            </a:r>
            <a:r>
              <a:rPr lang="fr-BE" sz="1400" dirty="0" err="1">
                <a:solidFill>
                  <a:srgbClr val="000000"/>
                </a:solidFill>
                <a:latin typeface="Isidora" panose="00000500000000000000" pitchFamily="50" charset="0"/>
              </a:rPr>
              <a:t>Thiba</a:t>
            </a:r>
            <a:r>
              <a:rPr lang="fr-BE" sz="1400" dirty="0">
                <a:solidFill>
                  <a:srgbClr val="000000"/>
                </a:solidFill>
                <a:latin typeface="Isidora" panose="00000500000000000000" pitchFamily="50" charset="0"/>
              </a:rPr>
              <a:t> (entre 1950 et 2003)</a:t>
            </a:r>
            <a:br>
              <a:rPr lang="fr-BE" sz="1400" dirty="0">
                <a:solidFill>
                  <a:srgbClr val="000000"/>
                </a:solidFill>
                <a:latin typeface="Isidora" panose="00000500000000000000" pitchFamily="50" charset="0"/>
              </a:rPr>
            </a:br>
            <a:r>
              <a:rPr lang="fr-BE" sz="1200" dirty="0">
                <a:solidFill>
                  <a:srgbClr val="000000"/>
                </a:solidFill>
                <a:latin typeface="Isidora" panose="00000500000000000000" pitchFamily="50" charset="0"/>
              </a:rPr>
              <a:t>sécurisation de l’agglomération liégeoise par les barrages de l’Est</a:t>
            </a:r>
            <a:br>
              <a:rPr lang="fr-BE" sz="1200" dirty="0">
                <a:solidFill>
                  <a:srgbClr val="000000"/>
                </a:solidFill>
                <a:latin typeface="Isidora" panose="00000500000000000000" pitchFamily="50" charset="0"/>
              </a:rPr>
            </a:br>
            <a:endParaRPr lang="fr-BE" sz="700" dirty="0">
              <a:solidFill>
                <a:srgbClr val="000000"/>
              </a:solidFill>
              <a:latin typeface="Isidora" panose="00000500000000000000" pitchFamily="50" charset="0"/>
            </a:endParaRPr>
          </a:p>
          <a:p>
            <a:pPr marL="266700" lvl="1" indent="-173038">
              <a:buFont typeface="Wingdings" panose="05000000000000000000" pitchFamily="2" charset="2"/>
              <a:buChar char="§"/>
            </a:pPr>
            <a:r>
              <a:rPr lang="fr-BE" sz="1400" dirty="0">
                <a:solidFill>
                  <a:srgbClr val="000000"/>
                </a:solidFill>
                <a:latin typeface="Isidora" panose="00000500000000000000" pitchFamily="50" charset="0"/>
              </a:rPr>
              <a:t>l'adduction du Nord du Luxembourg  (</a:t>
            </a:r>
            <a:r>
              <a:rPr lang="fr-BE" sz="1400" dirty="0" err="1">
                <a:solidFill>
                  <a:srgbClr val="000000"/>
                </a:solidFill>
                <a:latin typeface="Isidora" panose="00000500000000000000" pitchFamily="50" charset="0"/>
              </a:rPr>
              <a:t>Nisramont</a:t>
            </a:r>
            <a:r>
              <a:rPr lang="fr-BE" sz="1400" dirty="0">
                <a:solidFill>
                  <a:srgbClr val="000000"/>
                </a:solidFill>
                <a:latin typeface="Isidora" panose="00000500000000000000" pitchFamily="50" charset="0"/>
              </a:rPr>
              <a:t>-Durbuy – début 1970)</a:t>
            </a:r>
            <a:br>
              <a:rPr lang="fr-BE" sz="1400" dirty="0">
                <a:solidFill>
                  <a:srgbClr val="000000"/>
                </a:solidFill>
                <a:latin typeface="Isidora" panose="00000500000000000000" pitchFamily="50" charset="0"/>
              </a:rPr>
            </a:br>
            <a:endParaRPr lang="fr-BE" sz="700" dirty="0">
              <a:solidFill>
                <a:srgbClr val="000000"/>
              </a:solidFill>
              <a:latin typeface="Isidora" panose="00000500000000000000" pitchFamily="50" charset="0"/>
            </a:endParaRPr>
          </a:p>
          <a:p>
            <a:pPr marL="266700" lvl="1" indent="-173038">
              <a:buFont typeface="Wingdings" panose="05000000000000000000" pitchFamily="2" charset="2"/>
              <a:buChar char="§"/>
            </a:pPr>
            <a:r>
              <a:rPr lang="fr-BE" sz="1400" dirty="0">
                <a:solidFill>
                  <a:srgbClr val="000000"/>
                </a:solidFill>
                <a:latin typeface="Isidora" panose="00000500000000000000" pitchFamily="50" charset="0"/>
              </a:rPr>
              <a:t>les ouvrages du Plateau de Bastogne (début 1980)</a:t>
            </a:r>
            <a:br>
              <a:rPr lang="fr-BE" sz="1400" dirty="0">
                <a:solidFill>
                  <a:srgbClr val="000000"/>
                </a:solidFill>
                <a:latin typeface="Isidora" panose="00000500000000000000" pitchFamily="50" charset="0"/>
              </a:rPr>
            </a:br>
            <a:endParaRPr lang="fr-BE" sz="700" dirty="0">
              <a:solidFill>
                <a:srgbClr val="000000"/>
              </a:solidFill>
              <a:latin typeface="Isidora" panose="00000500000000000000" pitchFamily="50" charset="0"/>
            </a:endParaRPr>
          </a:p>
          <a:p>
            <a:pPr marL="266700" lvl="1" indent="-173038">
              <a:buFont typeface="Wingdings" panose="05000000000000000000" pitchFamily="2" charset="2"/>
              <a:buChar char="§"/>
            </a:pPr>
            <a:r>
              <a:rPr lang="fr-BE" sz="1400" dirty="0">
                <a:solidFill>
                  <a:srgbClr val="000000"/>
                </a:solidFill>
                <a:latin typeface="Isidora" panose="00000500000000000000" pitchFamily="50" charset="0"/>
              </a:rPr>
              <a:t>les conduites dites du "Bouclage Ouest de Charleroi" (début 1990)</a:t>
            </a:r>
            <a:br>
              <a:rPr lang="fr-BE" sz="1400" dirty="0">
                <a:solidFill>
                  <a:srgbClr val="000000"/>
                </a:solidFill>
                <a:latin typeface="Isidora" panose="00000500000000000000" pitchFamily="50" charset="0"/>
              </a:rPr>
            </a:br>
            <a:r>
              <a:rPr lang="fr-BE" sz="700" dirty="0">
                <a:solidFill>
                  <a:srgbClr val="000000"/>
                </a:solidFill>
                <a:latin typeface="Isidora" panose="00000500000000000000" pitchFamily="50" charset="0"/>
              </a:rPr>
              <a:t> </a:t>
            </a:r>
          </a:p>
          <a:p>
            <a:pPr marL="266700" lvl="1" indent="-173038">
              <a:buFont typeface="Wingdings" panose="05000000000000000000" pitchFamily="2" charset="2"/>
              <a:buChar char="§"/>
            </a:pPr>
            <a:r>
              <a:rPr lang="fr-BE" sz="1400" dirty="0">
                <a:solidFill>
                  <a:srgbClr val="000000"/>
                </a:solidFill>
                <a:latin typeface="Isidora" panose="00000500000000000000" pitchFamily="50" charset="0"/>
              </a:rPr>
              <a:t>l’adduction </a:t>
            </a:r>
            <a:r>
              <a:rPr lang="fr-BE" sz="1400" dirty="0" err="1">
                <a:solidFill>
                  <a:srgbClr val="000000"/>
                </a:solidFill>
                <a:latin typeface="Isidora" panose="00000500000000000000" pitchFamily="50" charset="0"/>
              </a:rPr>
              <a:t>Néblon</a:t>
            </a:r>
            <a:r>
              <a:rPr lang="fr-BE" sz="1400" dirty="0">
                <a:solidFill>
                  <a:srgbClr val="000000"/>
                </a:solidFill>
                <a:latin typeface="Isidora" panose="00000500000000000000" pitchFamily="50" charset="0"/>
              </a:rPr>
              <a:t> – Aywaille (1994)</a:t>
            </a:r>
          </a:p>
        </p:txBody>
      </p:sp>
      <p:sp>
        <p:nvSpPr>
          <p:cNvPr id="31" name="ZoneTexte 30"/>
          <p:cNvSpPr txBox="1"/>
          <p:nvPr/>
        </p:nvSpPr>
        <p:spPr>
          <a:xfrm>
            <a:off x="5541024" y="4581128"/>
            <a:ext cx="1667838" cy="369332"/>
          </a:xfrm>
          <a:prstGeom prst="rect">
            <a:avLst/>
          </a:prstGeom>
          <a:noFill/>
        </p:spPr>
        <p:txBody>
          <a:bodyPr wrap="square" rtlCol="0">
            <a:spAutoFit/>
          </a:bodyPr>
          <a:lstStyle/>
          <a:p>
            <a:r>
              <a:rPr lang="fr-BE" dirty="0">
                <a:solidFill>
                  <a:srgbClr val="000000"/>
                </a:solidFill>
                <a:latin typeface="Isidora" panose="00000500000000000000" pitchFamily="50" charset="0"/>
              </a:rPr>
              <a:t>Mais aussi</a:t>
            </a:r>
          </a:p>
        </p:txBody>
      </p:sp>
      <p:cxnSp>
        <p:nvCxnSpPr>
          <p:cNvPr id="32" name="Connecteur droit 31"/>
          <p:cNvCxnSpPr/>
          <p:nvPr/>
        </p:nvCxnSpPr>
        <p:spPr>
          <a:xfrm>
            <a:off x="5621416" y="4421059"/>
            <a:ext cx="2684384" cy="0"/>
          </a:xfrm>
          <a:prstGeom prst="line">
            <a:avLst/>
          </a:prstGeom>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8925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1323439"/>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Sécurité d’alimentation </a:t>
            </a:r>
            <a:br>
              <a:rPr lang="fr-BE" sz="4000" dirty="0">
                <a:solidFill>
                  <a:srgbClr val="0070C0"/>
                </a:solidFill>
                <a:latin typeface="Isidora" panose="00000500000000000000" pitchFamily="50" charset="0"/>
              </a:rPr>
            </a:br>
            <a:r>
              <a:rPr lang="fr-BE" sz="4000" dirty="0">
                <a:solidFill>
                  <a:srgbClr val="0070C0"/>
                </a:solidFill>
                <a:latin typeface="Isidora" panose="00000500000000000000" pitchFamily="50" charset="0"/>
              </a:rPr>
              <a:t>Un outil régional intégré</a:t>
            </a:r>
          </a:p>
        </p:txBody>
      </p:sp>
      <p:sp>
        <p:nvSpPr>
          <p:cNvPr id="2" name="Rectangle à coins arrondis 1"/>
          <p:cNvSpPr/>
          <p:nvPr/>
        </p:nvSpPr>
        <p:spPr>
          <a:xfrm>
            <a:off x="6696000" y="1541771"/>
            <a:ext cx="5080000" cy="673100"/>
          </a:xfrm>
          <a:prstGeom prst="roundRect">
            <a:avLst>
              <a:gd name="adj" fmla="val 44969"/>
            </a:avLst>
          </a:prstGeom>
          <a:solidFill>
            <a:srgbClr val="B54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Isidora Bold" panose="00000800000000000000" pitchFamily="50" charset="0"/>
              </a:rPr>
              <a:t>Décret du 7 mars 2001 – relatif à la SWDE</a:t>
            </a:r>
          </a:p>
        </p:txBody>
      </p:sp>
      <p:sp>
        <p:nvSpPr>
          <p:cNvPr id="17" name="Rectangle 16"/>
          <p:cNvSpPr/>
          <p:nvPr/>
        </p:nvSpPr>
        <p:spPr>
          <a:xfrm>
            <a:off x="5552564" y="3628499"/>
            <a:ext cx="6372736" cy="317009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0000"/>
                </a:solidFill>
                <a:effectLst/>
                <a:uLnTx/>
                <a:uFillTx/>
                <a:latin typeface="Isidora" panose="00000500000000000000" pitchFamily="50" charset="0"/>
              </a:rPr>
              <a:t>Les biens de l’Entreprise Régionale de Production d’Eau (ERPE) sont transférés à la SWDE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fr-FR" sz="2000" dirty="0">
              <a:solidFill>
                <a:srgbClr val="000000"/>
              </a:solidFill>
              <a:latin typeface="Isidora" panose="00000500000000000000" pitchFamily="50"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0000"/>
                </a:solidFill>
                <a:effectLst/>
                <a:uLnTx/>
                <a:uFillTx/>
                <a:latin typeface="Isidora" panose="00000500000000000000" pitchFamily="50" charset="0"/>
              </a:rPr>
              <a:t>Dans le cadre de la reforme des intercommunales</a:t>
            </a:r>
            <a:r>
              <a:rPr kumimoji="0" lang="fr-FR" sz="2000" b="0" i="0" u="none" strike="noStrike" kern="1200" cap="none" spc="0" normalizeH="0" noProof="0" dirty="0">
                <a:ln>
                  <a:noFill/>
                </a:ln>
                <a:solidFill>
                  <a:srgbClr val="000000"/>
                </a:solidFill>
                <a:effectLst/>
                <a:uLnTx/>
                <a:uFillTx/>
                <a:latin typeface="Isidora" panose="00000500000000000000" pitchFamily="50" charset="0"/>
              </a:rPr>
              <a:t> en 2005, la SWDE consolide dans son périmètres d’autres producteurs-distributeurs importants (+ 25 % raccordements)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fr-FR" sz="2000" baseline="0" dirty="0">
              <a:solidFill>
                <a:srgbClr val="000000"/>
              </a:solidFill>
              <a:latin typeface="Isidora" panose="00000500000000000000" pitchFamily="50"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noProof="0" dirty="0">
                <a:ln>
                  <a:noFill/>
                </a:ln>
                <a:solidFill>
                  <a:srgbClr val="000000"/>
                </a:solidFill>
                <a:effectLst/>
                <a:uLnTx/>
                <a:uFillTx/>
                <a:latin typeface="Isidora" panose="00000500000000000000" pitchFamily="50" charset="0"/>
              </a:rPr>
              <a:t>Reprise en pleine propriété des ouvrages sur le territoire </a:t>
            </a:r>
            <a:r>
              <a:rPr kumimoji="0" lang="fr-FR" sz="2000" b="0" i="0" u="none" strike="noStrike" kern="1200" cap="none" spc="0" normalizeH="0" noProof="0" dirty="0" err="1">
                <a:ln>
                  <a:noFill/>
                </a:ln>
                <a:solidFill>
                  <a:srgbClr val="000000"/>
                </a:solidFill>
                <a:effectLst/>
                <a:uLnTx/>
                <a:uFillTx/>
                <a:latin typeface="Isidora" panose="00000500000000000000" pitchFamily="50" charset="0"/>
              </a:rPr>
              <a:t>wallo</a:t>
            </a:r>
            <a:r>
              <a:rPr lang="fr-FR" sz="2000" dirty="0">
                <a:solidFill>
                  <a:srgbClr val="000000"/>
                </a:solidFill>
                <a:latin typeface="Isidora" panose="00000500000000000000" pitchFamily="50" charset="0"/>
              </a:rPr>
              <a:t>n issus de la SNDE</a:t>
            </a:r>
            <a:endParaRPr kumimoji="0" lang="fr-BE" sz="2000" b="0" i="0" u="none" strike="noStrike" kern="1200" cap="none" spc="0" normalizeH="0" baseline="0" noProof="0" dirty="0">
              <a:ln>
                <a:noFill/>
              </a:ln>
              <a:solidFill>
                <a:srgbClr val="000000"/>
              </a:solidFill>
              <a:effectLst/>
              <a:uLnTx/>
              <a:uFillTx/>
              <a:latin typeface="Isidora" panose="00000500000000000000" pitchFamily="50" charset="0"/>
            </a:endParaRPr>
          </a:p>
        </p:txBody>
      </p:sp>
      <p:sp>
        <p:nvSpPr>
          <p:cNvPr id="18" name="Rectangle 17"/>
          <p:cNvSpPr/>
          <p:nvPr/>
        </p:nvSpPr>
        <p:spPr>
          <a:xfrm>
            <a:off x="819002" y="2326739"/>
            <a:ext cx="1123329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Isidora" panose="00000500000000000000" pitchFamily="50" charset="0"/>
              </a:rPr>
              <a:t>« </a:t>
            </a:r>
            <a:r>
              <a:rPr kumimoji="0" lang="fr-FR" sz="2400" b="0" i="1" u="none" strike="noStrike" kern="1200" cap="none" spc="0" normalizeH="0" baseline="0" noProof="0" dirty="0">
                <a:ln>
                  <a:noFill/>
                </a:ln>
                <a:solidFill>
                  <a:srgbClr val="000000"/>
                </a:solidFill>
                <a:effectLst/>
                <a:uLnTx/>
                <a:uFillTx/>
                <a:latin typeface="Isidora" panose="00000500000000000000" pitchFamily="50" charset="0"/>
              </a:rPr>
              <a:t>La SWDE doit jouer un rôle de catalyseur dans le domaine de la production d’eau en vue de garantir une utilisation durable et </a:t>
            </a:r>
            <a:r>
              <a:rPr lang="fr-FR" sz="2400" i="1" dirty="0">
                <a:solidFill>
                  <a:srgbClr val="000000"/>
                </a:solidFill>
                <a:latin typeface="Isidora" panose="00000500000000000000" pitchFamily="50" charset="0"/>
              </a:rPr>
              <a:t>rationnelle</a:t>
            </a:r>
            <a:r>
              <a:rPr kumimoji="0" lang="fr-FR" sz="2400" b="0" i="1" u="none" strike="noStrike" kern="1200" cap="none" spc="0" normalizeH="0" baseline="0" noProof="0" dirty="0">
                <a:ln>
                  <a:noFill/>
                </a:ln>
                <a:solidFill>
                  <a:srgbClr val="000000"/>
                </a:solidFill>
                <a:effectLst/>
                <a:uLnTx/>
                <a:uFillTx/>
                <a:latin typeface="Isidora" panose="00000500000000000000" pitchFamily="50" charset="0"/>
              </a:rPr>
              <a:t> des ressources en eau et ainsi garantir l’accès à ce bien social en </a:t>
            </a:r>
            <a:r>
              <a:rPr lang="fr-FR" sz="2400" i="1" dirty="0">
                <a:solidFill>
                  <a:srgbClr val="000000"/>
                </a:solidFill>
                <a:latin typeface="Isidora" panose="00000500000000000000" pitchFamily="50" charset="0"/>
              </a:rPr>
              <a:t>Wallonie »</a:t>
            </a:r>
            <a:r>
              <a:rPr kumimoji="0" lang="fr-FR" sz="2000" b="0" i="0" u="none" strike="noStrike" kern="1200" cap="none" spc="0" normalizeH="0" baseline="0" noProof="0" dirty="0">
                <a:ln>
                  <a:noFill/>
                </a:ln>
                <a:solidFill>
                  <a:srgbClr val="000000"/>
                </a:solidFill>
                <a:effectLst/>
                <a:uLnTx/>
                <a:uFillTx/>
                <a:latin typeface="Isidora" panose="00000500000000000000" pitchFamily="50" charset="0"/>
              </a:rPr>
              <a:t> </a:t>
            </a:r>
            <a:r>
              <a:rPr kumimoji="0" lang="fr-FR" sz="1800" b="0" i="0" u="none" strike="noStrike" kern="1200" cap="none" spc="0" normalizeH="0" baseline="0" noProof="0" dirty="0">
                <a:ln>
                  <a:noFill/>
                </a:ln>
                <a:solidFill>
                  <a:srgbClr val="000000"/>
                </a:solidFill>
                <a:effectLst/>
                <a:uLnTx/>
                <a:uFillTx/>
                <a:latin typeface="Isidora" panose="00000500000000000000" pitchFamily="50" charset="0"/>
              </a:rPr>
              <a:t>	</a:t>
            </a:r>
            <a:endParaRPr kumimoji="0" lang="fr-BE" sz="1800" b="0" i="0" u="none" strike="noStrike" kern="1200" cap="none" spc="0" normalizeH="0" baseline="0" noProof="0" dirty="0">
              <a:ln>
                <a:noFill/>
              </a:ln>
              <a:solidFill>
                <a:srgbClr val="000000"/>
              </a:solidFill>
              <a:effectLst/>
              <a:uLnTx/>
              <a:uFillTx/>
              <a:latin typeface="Isidora" panose="00000500000000000000" pitchFamily="50" charset="0"/>
            </a:endParaRPr>
          </a:p>
        </p:txBody>
      </p:sp>
      <p:pic>
        <p:nvPicPr>
          <p:cNvPr id="33" name="Imag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002" y="3552299"/>
            <a:ext cx="4248297" cy="30880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203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1323439"/>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Exploitation des ressources</a:t>
            </a:r>
            <a:br>
              <a:rPr lang="fr-BE" sz="4000" dirty="0">
                <a:solidFill>
                  <a:srgbClr val="0070C0"/>
                </a:solidFill>
                <a:latin typeface="Isidora" panose="00000500000000000000" pitchFamily="50" charset="0"/>
              </a:rPr>
            </a:br>
            <a:r>
              <a:rPr lang="fr-BE" sz="4000" dirty="0">
                <a:solidFill>
                  <a:srgbClr val="0070C0"/>
                </a:solidFill>
                <a:latin typeface="Isidora" panose="00000500000000000000" pitchFamily="50" charset="0"/>
              </a:rPr>
              <a:t>Gestion intégrée</a:t>
            </a:r>
          </a:p>
        </p:txBody>
      </p:sp>
      <p:sp>
        <p:nvSpPr>
          <p:cNvPr id="2" name="Rectangle à coins arrondis 1"/>
          <p:cNvSpPr/>
          <p:nvPr/>
        </p:nvSpPr>
        <p:spPr>
          <a:xfrm>
            <a:off x="1011676" y="1735813"/>
            <a:ext cx="2511500" cy="673100"/>
          </a:xfrm>
          <a:prstGeom prst="roundRect">
            <a:avLst>
              <a:gd name="adj" fmla="val 44969"/>
            </a:avLst>
          </a:prstGeom>
          <a:solidFill>
            <a:srgbClr val="B54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latin typeface="Isidora Bold" panose="00000800000000000000" pitchFamily="50" charset="0"/>
              </a:rPr>
              <a:t>2011</a:t>
            </a:r>
            <a:endParaRPr lang="fr-BE" dirty="0">
              <a:latin typeface="Isidora Bold" panose="00000800000000000000" pitchFamily="50" charset="0"/>
            </a:endParaRPr>
          </a:p>
        </p:txBody>
      </p:sp>
      <p:sp>
        <p:nvSpPr>
          <p:cNvPr id="18" name="Rectangle 17"/>
          <p:cNvSpPr/>
          <p:nvPr/>
        </p:nvSpPr>
        <p:spPr>
          <a:xfrm>
            <a:off x="3663802" y="1735813"/>
            <a:ext cx="8134498" cy="707886"/>
          </a:xfrm>
          <a:prstGeom prst="rect">
            <a:avLst/>
          </a:prstGeom>
        </p:spPr>
        <p:txBody>
          <a:bodyPr wrap="square">
            <a:spAutoFit/>
          </a:bodyPr>
          <a:lstStyle/>
          <a:p>
            <a:pPr lvl="0">
              <a:defRPr/>
            </a:pPr>
            <a:r>
              <a:rPr lang="fr-BE" sz="2000" dirty="0">
                <a:solidFill>
                  <a:srgbClr val="000000"/>
                </a:solidFill>
                <a:latin typeface="Isidora" panose="00000500000000000000" pitchFamily="50" charset="0"/>
              </a:rPr>
              <a:t>ELABORATION D’UN SCHÉMA RÉGIONAL DES RESSOURCES EN EAU</a:t>
            </a:r>
            <a:br>
              <a:rPr lang="fr-BE" sz="2000" dirty="0">
                <a:solidFill>
                  <a:srgbClr val="000000"/>
                </a:solidFill>
                <a:latin typeface="Isidora" panose="00000500000000000000" pitchFamily="50" charset="0"/>
              </a:rPr>
            </a:br>
            <a:r>
              <a:rPr lang="fr-BE" sz="2000" dirty="0">
                <a:solidFill>
                  <a:srgbClr val="000000"/>
                </a:solidFill>
                <a:latin typeface="Isidora" panose="00000500000000000000" pitchFamily="50" charset="0"/>
              </a:rPr>
              <a:t>Mission déléguée de la Wallonie à la SWDE</a:t>
            </a:r>
          </a:p>
        </p:txBody>
      </p:sp>
      <p:sp>
        <p:nvSpPr>
          <p:cNvPr id="7" name="ZoneTexte 3"/>
          <p:cNvSpPr txBox="1">
            <a:spLocks noChangeArrowheads="1"/>
          </p:cNvSpPr>
          <p:nvPr/>
        </p:nvSpPr>
        <p:spPr bwMode="auto">
          <a:xfrm>
            <a:off x="6013500" y="2870227"/>
            <a:ext cx="5454600" cy="584775"/>
          </a:xfrm>
          <a:prstGeom prst="rect">
            <a:avLst/>
          </a:prstGeom>
          <a:noFill/>
          <a:ln>
            <a:noFill/>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altLang="fr-FR" sz="1600" b="1" i="0" u="none" strike="noStrike" kern="1200" cap="none" spc="0" normalizeH="0" baseline="0" noProof="0" dirty="0">
                <a:ln>
                  <a:noFill/>
                </a:ln>
                <a:solidFill>
                  <a:srgbClr val="FF6600"/>
                </a:solidFill>
                <a:effectLst/>
                <a:uLnTx/>
                <a:uFillTx/>
                <a:latin typeface="Isidora" panose="00000500000000000000" pitchFamily="50" charset="0"/>
                <a:cs typeface="Arial" panose="020B0604020202020204" pitchFamily="34" charset="0"/>
              </a:rPr>
              <a:t>SÉCURISER </a:t>
            </a:r>
            <a:br>
              <a:rPr kumimoji="0" lang="fr-BE" altLang="fr-FR" sz="1600" b="1" i="0" u="none" strike="noStrike" kern="1200" cap="none" spc="0" normalizeH="0" baseline="0" noProof="0" dirty="0">
                <a:ln>
                  <a:noFill/>
                </a:ln>
                <a:solidFill>
                  <a:srgbClr val="FF6600"/>
                </a:solidFill>
                <a:effectLst/>
                <a:uLnTx/>
                <a:uFillTx/>
                <a:latin typeface="Isidora" panose="00000500000000000000" pitchFamily="50" charset="0"/>
                <a:cs typeface="Arial" panose="020B0604020202020204" pitchFamily="34" charset="0"/>
              </a:rPr>
            </a:br>
            <a:r>
              <a:rPr kumimoji="0" lang="fr-BE" altLang="fr-FR" sz="1600" b="0" i="0" u="none" strike="noStrike" kern="1200" cap="none" spc="0" normalizeH="0" baseline="0" noProof="0" dirty="0">
                <a:ln>
                  <a:noFill/>
                </a:ln>
                <a:solidFill>
                  <a:srgbClr val="000000"/>
                </a:solidFill>
                <a:effectLst/>
                <a:uLnTx/>
                <a:uFillTx/>
                <a:latin typeface="Isidora" panose="00000500000000000000" pitchFamily="50" charset="0"/>
                <a:cs typeface="Arial" panose="020B0604020202020204" pitchFamily="34" charset="0"/>
              </a:rPr>
              <a:t>l’alimentation en eau des citoyens et des entreprises  </a:t>
            </a:r>
            <a:endParaRPr kumimoji="0" lang="fr-BE" altLang="fr-FR" sz="1100" b="0" i="0" u="none" strike="noStrike" kern="1200" cap="none" spc="0" normalizeH="0" baseline="0" noProof="0" dirty="0">
              <a:ln>
                <a:noFill/>
              </a:ln>
              <a:solidFill>
                <a:srgbClr val="000000"/>
              </a:solidFill>
              <a:effectLst/>
              <a:uLnTx/>
              <a:uFillTx/>
              <a:latin typeface="Isidora" panose="00000500000000000000" pitchFamily="50" charset="0"/>
              <a:cs typeface="Arial" panose="020B0604020202020204" pitchFamily="34" charset="0"/>
            </a:endParaRPr>
          </a:p>
        </p:txBody>
      </p:sp>
      <p:sp>
        <p:nvSpPr>
          <p:cNvPr id="8" name="ZoneTexte 3"/>
          <p:cNvSpPr txBox="1">
            <a:spLocks noChangeArrowheads="1"/>
          </p:cNvSpPr>
          <p:nvPr/>
        </p:nvSpPr>
        <p:spPr bwMode="auto">
          <a:xfrm>
            <a:off x="6013500" y="3556315"/>
            <a:ext cx="5556624" cy="584775"/>
          </a:xfrm>
          <a:prstGeom prst="rect">
            <a:avLst/>
          </a:prstGeom>
          <a:noFill/>
          <a:ln>
            <a:noFill/>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altLang="fr-FR" sz="1600" b="1" i="0" u="none" strike="noStrike" kern="1200" cap="none" spc="0" normalizeH="0" baseline="0" noProof="0" dirty="0">
                <a:ln>
                  <a:noFill/>
                </a:ln>
                <a:solidFill>
                  <a:srgbClr val="FF6600"/>
                </a:solidFill>
                <a:effectLst/>
                <a:uLnTx/>
                <a:uFillTx/>
                <a:latin typeface="Isidora" panose="00000500000000000000" pitchFamily="50" charset="0"/>
                <a:cs typeface="Arial" panose="020B0604020202020204" pitchFamily="34" charset="0"/>
              </a:rPr>
              <a:t>APPORTER UNE SOLUTION</a:t>
            </a:r>
            <a:br>
              <a:rPr kumimoji="0" lang="fr-BE" altLang="fr-FR" sz="1600" b="1" i="0" u="none" strike="noStrike" kern="1200" cap="none" spc="0" normalizeH="0" baseline="0" noProof="0" dirty="0">
                <a:ln>
                  <a:noFill/>
                </a:ln>
                <a:solidFill>
                  <a:srgbClr val="FF6600"/>
                </a:solidFill>
                <a:effectLst/>
                <a:uLnTx/>
                <a:uFillTx/>
                <a:latin typeface="Isidora" panose="00000500000000000000" pitchFamily="50" charset="0"/>
                <a:cs typeface="Arial" panose="020B0604020202020204" pitchFamily="34" charset="0"/>
              </a:rPr>
            </a:br>
            <a:r>
              <a:rPr kumimoji="0" lang="fr-BE" altLang="fr-FR" sz="1600" b="0" i="0" u="none" strike="noStrike" kern="1200" cap="none" spc="0" normalizeH="0" baseline="0" noProof="0" dirty="0">
                <a:ln>
                  <a:noFill/>
                </a:ln>
                <a:solidFill>
                  <a:srgbClr val="000000"/>
                </a:solidFill>
                <a:effectLst/>
                <a:uLnTx/>
                <a:uFillTx/>
                <a:latin typeface="Isidora" panose="00000500000000000000" pitchFamily="50" charset="0"/>
                <a:cs typeface="Arial" panose="020B0604020202020204" pitchFamily="34" charset="0"/>
              </a:rPr>
              <a:t>à long terme pour les communes déjà en stress hydrique</a:t>
            </a:r>
            <a:endParaRPr kumimoji="0" lang="fr-BE" altLang="fr-FR" sz="1100" b="0" i="0" u="none" strike="noStrike" kern="1200" cap="none" spc="0" normalizeH="0" baseline="0" noProof="0" dirty="0">
              <a:ln>
                <a:noFill/>
              </a:ln>
              <a:solidFill>
                <a:srgbClr val="000000"/>
              </a:solidFill>
              <a:effectLst/>
              <a:uLnTx/>
              <a:uFillTx/>
              <a:latin typeface="Isidora" panose="00000500000000000000" pitchFamily="50" charset="0"/>
              <a:cs typeface="Arial" panose="020B0604020202020204" pitchFamily="34" charset="0"/>
            </a:endParaRPr>
          </a:p>
        </p:txBody>
      </p:sp>
      <p:sp>
        <p:nvSpPr>
          <p:cNvPr id="9" name="ZoneTexte 8"/>
          <p:cNvSpPr txBox="1">
            <a:spLocks noChangeArrowheads="1"/>
          </p:cNvSpPr>
          <p:nvPr/>
        </p:nvSpPr>
        <p:spPr bwMode="auto">
          <a:xfrm>
            <a:off x="6013500" y="5614579"/>
            <a:ext cx="5162500" cy="584775"/>
          </a:xfrm>
          <a:prstGeom prst="rect">
            <a:avLst/>
          </a:prstGeom>
          <a:noFill/>
          <a:ln>
            <a:noFill/>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altLang="fr-FR" sz="1600" b="1" i="0" u="none" strike="noStrike" kern="1200" cap="none" spc="0" normalizeH="0" baseline="0" noProof="0" dirty="0">
                <a:ln>
                  <a:noFill/>
                </a:ln>
                <a:solidFill>
                  <a:srgbClr val="FF6600"/>
                </a:solidFill>
                <a:effectLst/>
                <a:uLnTx/>
                <a:uFillTx/>
                <a:latin typeface="Isidora" panose="00000500000000000000" pitchFamily="50" charset="0"/>
              </a:rPr>
              <a:t>MAÎTRISER</a:t>
            </a:r>
            <a:r>
              <a:rPr kumimoji="0" lang="fr-BE" altLang="fr-FR" sz="1600" b="1" i="0" u="none" strike="noStrike" kern="1200" cap="none" spc="0" normalizeH="0" baseline="0" noProof="0" dirty="0">
                <a:ln>
                  <a:noFill/>
                </a:ln>
                <a:solidFill>
                  <a:srgbClr val="588FBC"/>
                </a:solidFill>
                <a:effectLst/>
                <a:uLnTx/>
                <a:uFillTx/>
                <a:latin typeface="Isidora" panose="00000500000000000000" pitchFamily="50"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altLang="fr-FR" sz="1600" b="0" i="0" u="none" strike="noStrike" kern="1200" cap="none" spc="0" normalizeH="0" baseline="0" noProof="0" dirty="0">
                <a:ln>
                  <a:noFill/>
                </a:ln>
                <a:solidFill>
                  <a:srgbClr val="000000"/>
                </a:solidFill>
                <a:effectLst/>
                <a:uLnTx/>
                <a:uFillTx/>
                <a:latin typeface="Isidora" panose="00000500000000000000" pitchFamily="50" charset="0"/>
                <a:cs typeface="Arial" panose="020B0604020202020204" pitchFamily="34" charset="0"/>
              </a:rPr>
              <a:t>le prix de l’eau par des synergies entre opérateurs</a:t>
            </a:r>
          </a:p>
        </p:txBody>
      </p:sp>
      <p:sp>
        <p:nvSpPr>
          <p:cNvPr id="10" name="ZoneTexte 9"/>
          <p:cNvSpPr txBox="1">
            <a:spLocks noChangeArrowheads="1"/>
          </p:cNvSpPr>
          <p:nvPr/>
        </p:nvSpPr>
        <p:spPr bwMode="auto">
          <a:xfrm>
            <a:off x="6013500" y="4928491"/>
            <a:ext cx="4231259" cy="584775"/>
          </a:xfrm>
          <a:prstGeom prst="rect">
            <a:avLst/>
          </a:prstGeom>
          <a:noFill/>
          <a:ln>
            <a:noFill/>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altLang="fr-FR" sz="1600" b="1" i="0" u="none" strike="noStrike" kern="1200" cap="none" spc="0" normalizeH="0" baseline="0" noProof="0" dirty="0">
                <a:ln>
                  <a:noFill/>
                </a:ln>
                <a:solidFill>
                  <a:srgbClr val="FF6600"/>
                </a:solidFill>
                <a:effectLst/>
                <a:uLnTx/>
                <a:uFillTx/>
                <a:latin typeface="Isidora" panose="00000500000000000000" pitchFamily="50" charset="0"/>
              </a:rPr>
              <a:t>EXPLOITER DURABLEMENT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altLang="fr-FR" sz="1600" b="0" i="0" u="none" strike="noStrike" kern="1200" cap="none" spc="0" normalizeH="0" baseline="0" noProof="0" dirty="0">
                <a:ln>
                  <a:noFill/>
                </a:ln>
                <a:solidFill>
                  <a:srgbClr val="000000"/>
                </a:solidFill>
                <a:effectLst/>
                <a:uLnTx/>
                <a:uFillTx/>
                <a:latin typeface="Isidora" panose="00000500000000000000" pitchFamily="50" charset="0"/>
                <a:cs typeface="Arial" panose="020B0604020202020204" pitchFamily="34" charset="0"/>
              </a:rPr>
              <a:t>les ressources </a:t>
            </a:r>
          </a:p>
        </p:txBody>
      </p:sp>
      <p:sp>
        <p:nvSpPr>
          <p:cNvPr id="11" name="ZoneTexte 10"/>
          <p:cNvSpPr txBox="1">
            <a:spLocks noChangeArrowheads="1"/>
          </p:cNvSpPr>
          <p:nvPr/>
        </p:nvSpPr>
        <p:spPr bwMode="auto">
          <a:xfrm>
            <a:off x="5962700" y="4242403"/>
            <a:ext cx="5556200" cy="584775"/>
          </a:xfrm>
          <a:prstGeom prst="rect">
            <a:avLst/>
          </a:prstGeom>
          <a:noFill/>
          <a:ln>
            <a:noFill/>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altLang="fr-FR" sz="1600" b="1" i="0" u="none" strike="noStrike" kern="1200" cap="none" spc="0" normalizeH="0" baseline="0" noProof="0" dirty="0">
                <a:ln>
                  <a:noFill/>
                </a:ln>
                <a:solidFill>
                  <a:srgbClr val="FF6600"/>
                </a:solidFill>
                <a:effectLst/>
                <a:uLnTx/>
                <a:uFillTx/>
                <a:latin typeface="Isidora" panose="00000500000000000000" pitchFamily="50" charset="0"/>
                <a:cs typeface="Arial" panose="020B0604020202020204" pitchFamily="34" charset="0"/>
              </a:rPr>
              <a:t>ANTICIPER</a:t>
            </a:r>
            <a:r>
              <a:rPr kumimoji="0" lang="fr-BE" altLang="fr-FR" sz="1000" b="1" i="0" u="none" strike="noStrike" kern="1200" cap="none" spc="0" normalizeH="0" baseline="0" noProof="0" dirty="0">
                <a:ln>
                  <a:noFill/>
                </a:ln>
                <a:solidFill>
                  <a:srgbClr val="588FBC"/>
                </a:solidFill>
                <a:effectLst/>
                <a:uLnTx/>
                <a:uFillTx/>
                <a:latin typeface="Isidora" panose="00000500000000000000" pitchFamily="50"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altLang="fr-FR" sz="1600" b="0" i="0" u="none" strike="noStrike" kern="1200" cap="none" spc="0" normalizeH="0" baseline="0" noProof="0" dirty="0">
                <a:ln>
                  <a:noFill/>
                </a:ln>
                <a:solidFill>
                  <a:srgbClr val="000000"/>
                </a:solidFill>
                <a:effectLst/>
                <a:uLnTx/>
                <a:uFillTx/>
                <a:latin typeface="Isidora" panose="00000500000000000000" pitchFamily="50" charset="0"/>
                <a:cs typeface="Arial" panose="020B0604020202020204" pitchFamily="34" charset="0"/>
              </a:rPr>
              <a:t>l’évolution de la demande en eau et du climat</a:t>
            </a: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676" y="2870227"/>
            <a:ext cx="4311480" cy="3060011"/>
          </a:xfrm>
          <a:prstGeom prst="rect">
            <a:avLst/>
          </a:prstGeom>
          <a:ln>
            <a:noFill/>
          </a:ln>
          <a:effectLst>
            <a:outerShdw blurRad="292100" dist="139700" dir="2700000" algn="tl" rotWithShape="0">
              <a:srgbClr val="333333">
                <a:alpha val="65000"/>
              </a:srgbClr>
            </a:outerShdw>
          </a:effectLst>
        </p:spPr>
      </p:pic>
      <p:sp>
        <p:nvSpPr>
          <p:cNvPr id="13" name="ZoneTexte 3"/>
          <p:cNvSpPr txBox="1">
            <a:spLocks noChangeArrowheads="1"/>
          </p:cNvSpPr>
          <p:nvPr/>
        </p:nvSpPr>
        <p:spPr bwMode="auto">
          <a:xfrm>
            <a:off x="914400" y="6099164"/>
            <a:ext cx="4724400" cy="584775"/>
          </a:xfrm>
          <a:prstGeom prst="rect">
            <a:avLst/>
          </a:prstGeom>
          <a:solidFill>
            <a:srgbClr val="FFFFFF"/>
          </a:solidFill>
          <a:ln>
            <a:noFill/>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BE" altLang="fr-FR" sz="1600" b="0" i="0" u="none" strike="noStrike" kern="1200" cap="none" spc="0" normalizeH="0" baseline="0" noProof="0" dirty="0">
                <a:ln>
                  <a:noFill/>
                </a:ln>
                <a:solidFill>
                  <a:srgbClr val="000000"/>
                </a:solidFill>
                <a:effectLst/>
                <a:uLnTx/>
                <a:uFillTx/>
                <a:latin typeface="Isidora" panose="00000500000000000000" pitchFamily="50" charset="0"/>
                <a:cs typeface="Arial" panose="020B0604020202020204" pitchFamily="34" charset="0"/>
              </a:rPr>
              <a:t>Enveloppe spécifique pour soutenir les investissements </a:t>
            </a:r>
            <a:r>
              <a:rPr lang="fr-BE" altLang="fr-FR" sz="1600" dirty="0">
                <a:solidFill>
                  <a:srgbClr val="000000"/>
                </a:solidFill>
                <a:latin typeface="Isidora" panose="00000500000000000000" pitchFamily="50" charset="0"/>
                <a:cs typeface="Arial" panose="020B0604020202020204" pitchFamily="34" charset="0"/>
              </a:rPr>
              <a:t>d’utilité publique</a:t>
            </a:r>
            <a:endParaRPr kumimoji="0" lang="fr-BE" altLang="fr-FR" sz="1600" b="0" i="0" u="none" strike="noStrike" kern="1200" cap="none" spc="0" normalizeH="0" baseline="0" noProof="0" dirty="0">
              <a:ln>
                <a:noFill/>
              </a:ln>
              <a:solidFill>
                <a:srgbClr val="000000"/>
              </a:solidFill>
              <a:effectLst/>
              <a:uLnTx/>
              <a:uFillTx/>
              <a:latin typeface="Isidora" panose="00000500000000000000" pitchFamily="50" charset="0"/>
              <a:cs typeface="Arial" panose="020B0604020202020204" pitchFamily="34" charset="0"/>
            </a:endParaRPr>
          </a:p>
        </p:txBody>
      </p:sp>
    </p:spTree>
    <p:extLst>
      <p:ext uri="{BB962C8B-B14F-4D97-AF65-F5344CB8AC3E}">
        <p14:creationId xmlns:p14="http://schemas.microsoft.com/office/powerpoint/2010/main" val="2973690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Mission déléguée – Un dispositif évolutif</a:t>
            </a:r>
          </a:p>
        </p:txBody>
      </p:sp>
      <p:sp>
        <p:nvSpPr>
          <p:cNvPr id="2" name="Rectangle à coins arrondis 1"/>
          <p:cNvSpPr/>
          <p:nvPr/>
        </p:nvSpPr>
        <p:spPr>
          <a:xfrm>
            <a:off x="1011357" y="1194513"/>
            <a:ext cx="2511500" cy="673100"/>
          </a:xfrm>
          <a:prstGeom prst="roundRect">
            <a:avLst>
              <a:gd name="adj" fmla="val 44969"/>
            </a:avLst>
          </a:prstGeom>
          <a:solidFill>
            <a:srgbClr val="B54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latin typeface="Isidora Bold" panose="00000800000000000000" pitchFamily="50" charset="0"/>
              </a:rPr>
              <a:t>2020</a:t>
            </a:r>
            <a:endParaRPr lang="fr-BE" dirty="0">
              <a:latin typeface="Isidora Bold" panose="00000800000000000000" pitchFamily="50" charset="0"/>
            </a:endParaRPr>
          </a:p>
        </p:txBody>
      </p:sp>
      <p:sp>
        <p:nvSpPr>
          <p:cNvPr id="18" name="Rectangle 17"/>
          <p:cNvSpPr/>
          <p:nvPr/>
        </p:nvSpPr>
        <p:spPr>
          <a:xfrm>
            <a:off x="3693416" y="1331008"/>
            <a:ext cx="8134498" cy="400110"/>
          </a:xfrm>
          <a:prstGeom prst="rect">
            <a:avLst/>
          </a:prstGeom>
        </p:spPr>
        <p:txBody>
          <a:bodyPr wrap="square">
            <a:spAutoFit/>
          </a:bodyPr>
          <a:lstStyle/>
          <a:p>
            <a:pPr lvl="0">
              <a:defRPr/>
            </a:pPr>
            <a:r>
              <a:rPr lang="fr-BE" sz="2000" dirty="0">
                <a:solidFill>
                  <a:srgbClr val="000000"/>
                </a:solidFill>
                <a:latin typeface="Isidora" panose="00000500000000000000" pitchFamily="50" charset="0"/>
              </a:rPr>
              <a:t>SCHÉMA RÉGIONAL DES RESSOURCES EN EAU 2.0</a:t>
            </a:r>
          </a:p>
        </p:txBody>
      </p:sp>
      <p:cxnSp>
        <p:nvCxnSpPr>
          <p:cNvPr id="15" name="Connecteur droit 14"/>
          <p:cNvCxnSpPr/>
          <p:nvPr/>
        </p:nvCxnSpPr>
        <p:spPr>
          <a:xfrm flipV="1">
            <a:off x="4139181" y="5883681"/>
            <a:ext cx="4032000" cy="13028"/>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401677" y="2336417"/>
            <a:ext cx="2895600" cy="461665"/>
          </a:xfrm>
          <a:prstGeom prst="rect">
            <a:avLst/>
          </a:prstGeom>
          <a:solidFill>
            <a:srgbClr val="E8505B"/>
          </a:solidFill>
        </p:spPr>
        <p:txBody>
          <a:bodyPr wrap="square" rtlCol="0">
            <a:spAutoFit/>
          </a:bodyPr>
          <a:lstStyle>
            <a:defPPr>
              <a:defRPr lang="en-US"/>
            </a:defPPr>
            <a:lvl1pPr algn="ctr" fontAlgn="auto">
              <a:spcBef>
                <a:spcPts val="0"/>
              </a:spcBef>
              <a:spcAft>
                <a:spcPts val="0"/>
              </a:spcAft>
              <a:buClr>
                <a:srgbClr val="EA5413"/>
              </a:buClr>
              <a:defRPr sz="2400" b="1">
                <a:solidFill>
                  <a:srgbClr val="FFFFFF"/>
                </a:solidFill>
                <a:latin typeface="Century Gothic" panose="020B0502020202020204" pitchFamily="34" charset="0"/>
              </a:defRPr>
            </a:lvl1pPr>
          </a:lstStyle>
          <a:p>
            <a:r>
              <a:rPr lang="fr-BE" dirty="0">
                <a:latin typeface="Isidora" panose="00000500000000000000" pitchFamily="50" charset="0"/>
                <a:sym typeface="+mn-lt"/>
              </a:rPr>
              <a:t>DEMANDE EN EAU</a:t>
            </a:r>
          </a:p>
        </p:txBody>
      </p:sp>
      <p:sp>
        <p:nvSpPr>
          <p:cNvPr id="24" name="Rectangle 23"/>
          <p:cNvSpPr/>
          <p:nvPr/>
        </p:nvSpPr>
        <p:spPr>
          <a:xfrm>
            <a:off x="1901957" y="6110350"/>
            <a:ext cx="3917817" cy="646331"/>
          </a:xfrm>
          <a:prstGeom prst="rect">
            <a:avLst/>
          </a:prstGeom>
        </p:spPr>
        <p:txBody>
          <a:bodyPr wrap="square">
            <a:spAutoFit/>
          </a:bodyPr>
          <a:lstStyle/>
          <a:p>
            <a:pPr algn="ctr"/>
            <a:r>
              <a:rPr lang="fr-FR" dirty="0">
                <a:latin typeface="Century Gothic" panose="020B0502020202020204" pitchFamily="34" charset="0"/>
              </a:rPr>
              <a:t>Priorisation des usages eau de distribution et eau de surface</a:t>
            </a:r>
          </a:p>
        </p:txBody>
      </p:sp>
      <p:sp>
        <p:nvSpPr>
          <p:cNvPr id="26" name="ZoneTexte 25"/>
          <p:cNvSpPr txBox="1"/>
          <p:nvPr/>
        </p:nvSpPr>
        <p:spPr>
          <a:xfrm>
            <a:off x="5205929" y="5659362"/>
            <a:ext cx="1898503" cy="461665"/>
          </a:xfrm>
          <a:prstGeom prst="rect">
            <a:avLst/>
          </a:prstGeom>
          <a:solidFill>
            <a:schemeClr val="bg1"/>
          </a:solidFill>
        </p:spPr>
        <p:txBody>
          <a:bodyPr wrap="square" rtlCol="0">
            <a:spAutoFit/>
          </a:bodyPr>
          <a:lstStyle/>
          <a:p>
            <a:pPr defTabSz="914400">
              <a:buClr>
                <a:srgbClr val="EA5413"/>
              </a:buClr>
              <a:defRPr/>
            </a:pPr>
            <a:r>
              <a:rPr lang="fr-BE" sz="2400" dirty="0">
                <a:latin typeface="Century Gothic" panose="020B0502020202020204" pitchFamily="34" charset="0"/>
              </a:rPr>
              <a:t>Régulation</a:t>
            </a:r>
          </a:p>
        </p:txBody>
      </p:sp>
      <p:sp>
        <p:nvSpPr>
          <p:cNvPr id="27" name="Rectangle 26"/>
          <p:cNvSpPr/>
          <p:nvPr/>
        </p:nvSpPr>
        <p:spPr>
          <a:xfrm>
            <a:off x="6159297" y="6110350"/>
            <a:ext cx="4023768" cy="646331"/>
          </a:xfrm>
          <a:prstGeom prst="rect">
            <a:avLst/>
          </a:prstGeom>
        </p:spPr>
        <p:txBody>
          <a:bodyPr wrap="square">
            <a:spAutoFit/>
          </a:bodyPr>
          <a:lstStyle/>
          <a:p>
            <a:pPr algn="ctr"/>
            <a:r>
              <a:rPr lang="fr-FR" dirty="0">
                <a:latin typeface="Century Gothic" panose="020B0502020202020204" pitchFamily="34" charset="0"/>
              </a:rPr>
              <a:t>Régulation de prises d’eau souterraines </a:t>
            </a:r>
          </a:p>
        </p:txBody>
      </p:sp>
      <p:grpSp>
        <p:nvGrpSpPr>
          <p:cNvPr id="29" name="Groupe 28"/>
          <p:cNvGrpSpPr/>
          <p:nvPr/>
        </p:nvGrpSpPr>
        <p:grpSpPr>
          <a:xfrm>
            <a:off x="6144986" y="3033885"/>
            <a:ext cx="4038079" cy="2303571"/>
            <a:chOff x="4906800" y="1911639"/>
            <a:chExt cx="4038079" cy="2205983"/>
          </a:xfrm>
        </p:grpSpPr>
        <p:sp>
          <p:nvSpPr>
            <p:cNvPr id="30" name="Rectangle 29"/>
            <p:cNvSpPr/>
            <p:nvPr/>
          </p:nvSpPr>
          <p:spPr>
            <a:xfrm>
              <a:off x="4906800" y="1911639"/>
              <a:ext cx="4032000" cy="707886"/>
            </a:xfrm>
            <a:prstGeom prst="rect">
              <a:avLst/>
            </a:prstGeom>
            <a:solidFill>
              <a:srgbClr val="0070C0"/>
            </a:solidFill>
          </p:spPr>
          <p:txBody>
            <a:bodyPr wrap="square" rtlCol="0">
              <a:spAutoFit/>
            </a:bodyPr>
            <a:lstStyle/>
            <a:p>
              <a:pPr algn="ctr" defTabSz="914400">
                <a:buClr>
                  <a:srgbClr val="EA5413"/>
                </a:buClr>
              </a:pPr>
              <a:r>
                <a:rPr lang="fr-FR" sz="2000" dirty="0">
                  <a:solidFill>
                    <a:srgbClr val="FFFFFF"/>
                  </a:solidFill>
                  <a:latin typeface="Isidora" panose="00000500000000000000" pitchFamily="50" charset="0"/>
                </a:rPr>
                <a:t>Modélisation des </a:t>
              </a:r>
            </a:p>
            <a:p>
              <a:pPr algn="ctr" defTabSz="914400">
                <a:buClr>
                  <a:srgbClr val="EA5413"/>
                </a:buClr>
              </a:pPr>
              <a:r>
                <a:rPr lang="fr-FR" sz="2000" dirty="0">
                  <a:solidFill>
                    <a:srgbClr val="FFFFFF"/>
                  </a:solidFill>
                  <a:latin typeface="Isidora" panose="00000500000000000000" pitchFamily="50" charset="0"/>
                </a:rPr>
                <a:t>masses d’eau souterraines</a:t>
              </a:r>
              <a:endParaRPr lang="fr-BE" sz="2000" dirty="0">
                <a:solidFill>
                  <a:srgbClr val="FFFFFF"/>
                </a:solidFill>
                <a:latin typeface="Isidora" panose="00000500000000000000" pitchFamily="50" charset="0"/>
              </a:endParaRPr>
            </a:p>
          </p:txBody>
        </p:sp>
        <p:sp>
          <p:nvSpPr>
            <p:cNvPr id="31" name="Rectangle 30"/>
            <p:cNvSpPr/>
            <p:nvPr/>
          </p:nvSpPr>
          <p:spPr>
            <a:xfrm>
              <a:off x="4907918" y="2718095"/>
              <a:ext cx="4032000" cy="400110"/>
            </a:xfrm>
            <a:prstGeom prst="rect">
              <a:avLst/>
            </a:prstGeom>
            <a:solidFill>
              <a:srgbClr val="0070C0"/>
            </a:solidFill>
          </p:spPr>
          <p:txBody>
            <a:bodyPr wrap="square" rtlCol="0">
              <a:spAutoFit/>
            </a:bodyPr>
            <a:lstStyle/>
            <a:p>
              <a:pPr algn="ctr" defTabSz="914400">
                <a:buClr>
                  <a:srgbClr val="EA5413"/>
                </a:buClr>
              </a:pPr>
              <a:r>
                <a:rPr lang="fr-FR" sz="2000" dirty="0">
                  <a:solidFill>
                    <a:srgbClr val="FFFFFF"/>
                  </a:solidFill>
                  <a:latin typeface="Isidora" panose="00000500000000000000" pitchFamily="50" charset="0"/>
                </a:rPr>
                <a:t>Nouvelles ressources</a:t>
              </a:r>
              <a:endParaRPr lang="fr-BE" sz="2000" dirty="0">
                <a:solidFill>
                  <a:srgbClr val="FFFFFF"/>
                </a:solidFill>
                <a:latin typeface="Isidora" panose="00000500000000000000" pitchFamily="50" charset="0"/>
              </a:endParaRPr>
            </a:p>
          </p:txBody>
        </p:sp>
        <p:sp>
          <p:nvSpPr>
            <p:cNvPr id="32" name="Rectangle 31"/>
            <p:cNvSpPr/>
            <p:nvPr/>
          </p:nvSpPr>
          <p:spPr>
            <a:xfrm>
              <a:off x="4912879" y="3214006"/>
              <a:ext cx="4032000" cy="399600"/>
            </a:xfrm>
            <a:prstGeom prst="rect">
              <a:avLst/>
            </a:prstGeom>
            <a:solidFill>
              <a:srgbClr val="0070C0"/>
            </a:solidFill>
          </p:spPr>
          <p:txBody>
            <a:bodyPr wrap="square" rtlCol="0">
              <a:spAutoFit/>
            </a:bodyPr>
            <a:lstStyle/>
            <a:p>
              <a:pPr algn="ctr" defTabSz="914400">
                <a:buClr>
                  <a:srgbClr val="EA5413"/>
                </a:buClr>
              </a:pPr>
              <a:r>
                <a:rPr lang="fr-FR" sz="2000" dirty="0">
                  <a:solidFill>
                    <a:srgbClr val="FFFFFF"/>
                  </a:solidFill>
                  <a:latin typeface="Isidora" panose="00000500000000000000" pitchFamily="50" charset="0"/>
                </a:rPr>
                <a:t>Adaptation des infrastructures</a:t>
              </a:r>
              <a:endParaRPr lang="fr-BE" sz="2000" dirty="0">
                <a:solidFill>
                  <a:srgbClr val="FFFFFF"/>
                </a:solidFill>
                <a:latin typeface="Isidora" panose="00000500000000000000" pitchFamily="50" charset="0"/>
              </a:endParaRPr>
            </a:p>
          </p:txBody>
        </p:sp>
        <p:sp>
          <p:nvSpPr>
            <p:cNvPr id="33" name="Rectangle 32"/>
            <p:cNvSpPr/>
            <p:nvPr/>
          </p:nvSpPr>
          <p:spPr>
            <a:xfrm>
              <a:off x="4907918" y="3717512"/>
              <a:ext cx="4032000" cy="400110"/>
            </a:xfrm>
            <a:prstGeom prst="rect">
              <a:avLst/>
            </a:prstGeom>
            <a:solidFill>
              <a:srgbClr val="0070C0"/>
            </a:solidFill>
          </p:spPr>
          <p:txBody>
            <a:bodyPr wrap="square" rtlCol="0">
              <a:spAutoFit/>
            </a:bodyPr>
            <a:lstStyle/>
            <a:p>
              <a:pPr algn="ctr" defTabSz="914400">
                <a:buClr>
                  <a:srgbClr val="EA5413"/>
                </a:buClr>
              </a:pPr>
              <a:r>
                <a:rPr lang="fr-FR" sz="2000" dirty="0">
                  <a:solidFill>
                    <a:srgbClr val="FFFFFF"/>
                  </a:solidFill>
                  <a:latin typeface="Isidora" panose="00000500000000000000" pitchFamily="50" charset="0"/>
                </a:rPr>
                <a:t>Solutions hybrides</a:t>
              </a:r>
              <a:endParaRPr lang="fr-BE" sz="2000" dirty="0">
                <a:solidFill>
                  <a:srgbClr val="FFFFFF"/>
                </a:solidFill>
                <a:latin typeface="Isidora" panose="00000500000000000000" pitchFamily="50" charset="0"/>
              </a:endParaRPr>
            </a:p>
          </p:txBody>
        </p:sp>
      </p:grpSp>
      <p:pic>
        <p:nvPicPr>
          <p:cNvPr id="34" name="Imag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9687" y="5387160"/>
            <a:ext cx="2216303" cy="1372879"/>
          </a:xfrm>
          <a:prstGeom prst="rect">
            <a:avLst/>
          </a:prstGeom>
        </p:spPr>
      </p:pic>
      <p:sp>
        <p:nvSpPr>
          <p:cNvPr id="35" name="ZoneTexte 34"/>
          <p:cNvSpPr txBox="1"/>
          <p:nvPr/>
        </p:nvSpPr>
        <p:spPr>
          <a:xfrm>
            <a:off x="6932432" y="2336417"/>
            <a:ext cx="2457108" cy="461665"/>
          </a:xfrm>
          <a:prstGeom prst="rect">
            <a:avLst/>
          </a:prstGeom>
          <a:solidFill>
            <a:srgbClr val="E8505B"/>
          </a:solidFill>
        </p:spPr>
        <p:txBody>
          <a:bodyPr wrap="square" rtlCol="0">
            <a:spAutoFit/>
          </a:bodyPr>
          <a:lstStyle>
            <a:defPPr>
              <a:defRPr lang="en-US"/>
            </a:defPPr>
            <a:lvl1pPr fontAlgn="auto">
              <a:spcBef>
                <a:spcPts val="0"/>
              </a:spcBef>
              <a:spcAft>
                <a:spcPts val="0"/>
              </a:spcAft>
              <a:buClr>
                <a:srgbClr val="EA5413"/>
              </a:buClr>
              <a:defRPr sz="2000" b="1">
                <a:solidFill>
                  <a:srgbClr val="FFFFFF"/>
                </a:solidFill>
                <a:latin typeface="Century Gothic" panose="020B0502020202020204" pitchFamily="34" charset="0"/>
              </a:defRPr>
            </a:lvl1pPr>
          </a:lstStyle>
          <a:p>
            <a:pPr algn="ctr"/>
            <a:r>
              <a:rPr lang="fr-BE" sz="2400" dirty="0">
                <a:latin typeface="Isidora" panose="00000500000000000000" pitchFamily="50" charset="0"/>
                <a:sym typeface="+mn-lt"/>
              </a:rPr>
              <a:t>OFFRE D’EAU</a:t>
            </a:r>
          </a:p>
        </p:txBody>
      </p:sp>
      <p:sp>
        <p:nvSpPr>
          <p:cNvPr id="37" name="Rectangle 36"/>
          <p:cNvSpPr/>
          <p:nvPr/>
        </p:nvSpPr>
        <p:spPr>
          <a:xfrm>
            <a:off x="1844865" y="4629570"/>
            <a:ext cx="4032000" cy="707886"/>
          </a:xfrm>
          <a:prstGeom prst="rect">
            <a:avLst/>
          </a:prstGeom>
          <a:solidFill>
            <a:srgbClr val="0070C0"/>
          </a:solidFill>
        </p:spPr>
        <p:txBody>
          <a:bodyPr wrap="square" rtlCol="0">
            <a:spAutoFit/>
          </a:bodyPr>
          <a:lstStyle/>
          <a:p>
            <a:pPr algn="ctr" defTabSz="914400">
              <a:buClr>
                <a:srgbClr val="EA5413"/>
              </a:buClr>
            </a:pPr>
            <a:r>
              <a:rPr lang="fr-FR" sz="2000" dirty="0">
                <a:solidFill>
                  <a:srgbClr val="FFFFFF"/>
                </a:solidFill>
                <a:latin typeface="Isidora" panose="00000500000000000000" pitchFamily="50" charset="0"/>
              </a:rPr>
              <a:t>Performance des réseaux publics</a:t>
            </a:r>
            <a:endParaRPr lang="fr-BE" sz="2000" dirty="0">
              <a:solidFill>
                <a:srgbClr val="FFFFFF"/>
              </a:solidFill>
              <a:latin typeface="Isidora" panose="00000500000000000000" pitchFamily="50" charset="0"/>
            </a:endParaRPr>
          </a:p>
        </p:txBody>
      </p:sp>
      <p:sp>
        <p:nvSpPr>
          <p:cNvPr id="38" name="Rectangle 37"/>
          <p:cNvSpPr/>
          <p:nvPr/>
        </p:nvSpPr>
        <p:spPr>
          <a:xfrm>
            <a:off x="1833477" y="4121699"/>
            <a:ext cx="4032000" cy="400110"/>
          </a:xfrm>
          <a:prstGeom prst="rect">
            <a:avLst/>
          </a:prstGeom>
          <a:solidFill>
            <a:srgbClr val="0070C0"/>
          </a:solidFill>
        </p:spPr>
        <p:txBody>
          <a:bodyPr wrap="square" rtlCol="0">
            <a:spAutoFit/>
          </a:bodyPr>
          <a:lstStyle/>
          <a:p>
            <a:pPr algn="ctr" defTabSz="914400">
              <a:buClr>
                <a:srgbClr val="EA5413"/>
              </a:buClr>
            </a:pPr>
            <a:r>
              <a:rPr lang="fr-FR" sz="2000" dirty="0">
                <a:solidFill>
                  <a:srgbClr val="FFFFFF"/>
                </a:solidFill>
                <a:latin typeface="Isidora" panose="00000500000000000000" pitchFamily="50" charset="0"/>
              </a:rPr>
              <a:t>Développement du territoire</a:t>
            </a:r>
            <a:endParaRPr lang="fr-BE" sz="2000" dirty="0">
              <a:solidFill>
                <a:srgbClr val="FFFFFF"/>
              </a:solidFill>
              <a:latin typeface="Isidora" panose="00000500000000000000" pitchFamily="50" charset="0"/>
            </a:endParaRPr>
          </a:p>
        </p:txBody>
      </p:sp>
      <p:pic>
        <p:nvPicPr>
          <p:cNvPr id="40" name="Image 39"/>
          <p:cNvPicPr>
            <a:picLocks noChangeAspect="1"/>
          </p:cNvPicPr>
          <p:nvPr/>
        </p:nvPicPr>
        <p:blipFill>
          <a:blip r:embed="rId4"/>
          <a:stretch>
            <a:fillRect/>
          </a:stretch>
        </p:blipFill>
        <p:spPr>
          <a:xfrm>
            <a:off x="760329" y="5604864"/>
            <a:ext cx="1151244" cy="1151244"/>
          </a:xfrm>
          <a:prstGeom prst="rect">
            <a:avLst/>
          </a:prstGeom>
        </p:spPr>
      </p:pic>
      <p:sp>
        <p:nvSpPr>
          <p:cNvPr id="41" name="Rectangle 40"/>
          <p:cNvSpPr/>
          <p:nvPr/>
        </p:nvSpPr>
        <p:spPr>
          <a:xfrm>
            <a:off x="1833477" y="3053938"/>
            <a:ext cx="4032000" cy="400110"/>
          </a:xfrm>
          <a:prstGeom prst="rect">
            <a:avLst/>
          </a:prstGeom>
          <a:solidFill>
            <a:srgbClr val="0070C0"/>
          </a:solidFill>
        </p:spPr>
        <p:txBody>
          <a:bodyPr wrap="square" rtlCol="0">
            <a:spAutoFit/>
          </a:bodyPr>
          <a:lstStyle/>
          <a:p>
            <a:pPr algn="ctr" defTabSz="914400">
              <a:buClr>
                <a:srgbClr val="EA5413"/>
              </a:buClr>
            </a:pPr>
            <a:r>
              <a:rPr lang="fr-FR" sz="2000" dirty="0">
                <a:solidFill>
                  <a:srgbClr val="FFFFFF"/>
                </a:solidFill>
                <a:latin typeface="Isidora" panose="00000500000000000000" pitchFamily="50" charset="0"/>
              </a:rPr>
              <a:t>Évolution des besoins agricoles</a:t>
            </a:r>
            <a:endParaRPr lang="fr-BE" sz="2000" dirty="0">
              <a:solidFill>
                <a:srgbClr val="FFFFFF"/>
              </a:solidFill>
              <a:latin typeface="Isidora" panose="00000500000000000000" pitchFamily="50" charset="0"/>
            </a:endParaRPr>
          </a:p>
        </p:txBody>
      </p:sp>
      <p:sp>
        <p:nvSpPr>
          <p:cNvPr id="42" name="Rectangle 41"/>
          <p:cNvSpPr/>
          <p:nvPr/>
        </p:nvSpPr>
        <p:spPr>
          <a:xfrm>
            <a:off x="1844865" y="3624195"/>
            <a:ext cx="4032000" cy="400110"/>
          </a:xfrm>
          <a:prstGeom prst="rect">
            <a:avLst/>
          </a:prstGeom>
          <a:solidFill>
            <a:srgbClr val="0070C0"/>
          </a:solidFill>
        </p:spPr>
        <p:txBody>
          <a:bodyPr wrap="square" rtlCol="0">
            <a:spAutoFit/>
          </a:bodyPr>
          <a:lstStyle/>
          <a:p>
            <a:pPr algn="ctr" defTabSz="914400">
              <a:buClr>
                <a:srgbClr val="EA5413"/>
              </a:buClr>
            </a:pPr>
            <a:r>
              <a:rPr lang="fr-FR" sz="2000" dirty="0">
                <a:solidFill>
                  <a:srgbClr val="FFFFFF"/>
                </a:solidFill>
                <a:latin typeface="Isidora" panose="00000500000000000000" pitchFamily="50" charset="0"/>
              </a:rPr>
              <a:t>Évolution des besoins industriels</a:t>
            </a:r>
            <a:endParaRPr lang="fr-BE" sz="2000" dirty="0">
              <a:solidFill>
                <a:srgbClr val="FFFFFF"/>
              </a:solidFill>
              <a:latin typeface="Isidora" panose="00000500000000000000" pitchFamily="50" charset="0"/>
            </a:endParaRPr>
          </a:p>
        </p:txBody>
      </p:sp>
    </p:spTree>
    <p:extLst>
      <p:ext uri="{BB962C8B-B14F-4D97-AF65-F5344CB8AC3E}">
        <p14:creationId xmlns:p14="http://schemas.microsoft.com/office/powerpoint/2010/main" val="1640564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1" name="Picture 17"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1588"/>
            <a:ext cx="2090738" cy="685958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596640" y="2214443"/>
            <a:ext cx="8400673" cy="1938992"/>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sz="6000" b="1" i="0" u="none" strike="noStrike" cap="none" spc="0" normalizeH="0" baseline="0">
                <a:ln>
                  <a:noFill/>
                </a:ln>
                <a:solidFill>
                  <a:srgbClr val="008FC3"/>
                </a:solidFill>
                <a:effectLst/>
                <a:uLnTx/>
                <a:uFillTx/>
                <a:latin typeface="Isidora Bold" panose="00000800000000000000" pitchFamily="50" charset="0"/>
              </a:defRPr>
            </a:lvl1pPr>
          </a:lstStyle>
          <a:p>
            <a:r>
              <a:rPr lang="fr-BE" dirty="0"/>
              <a:t>L’adaptation des infrastructures</a:t>
            </a:r>
          </a:p>
        </p:txBody>
      </p:sp>
      <p:sp>
        <p:nvSpPr>
          <p:cNvPr id="2" name="Rectangle 1"/>
          <p:cNvSpPr/>
          <p:nvPr/>
        </p:nvSpPr>
        <p:spPr>
          <a:xfrm>
            <a:off x="1028700" y="0"/>
            <a:ext cx="2090738" cy="6858000"/>
          </a:xfrm>
          <a:prstGeom prst="rect">
            <a:avLst/>
          </a:prstGeom>
          <a:solidFill>
            <a:srgbClr val="008F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178578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1507191" y="-158122"/>
            <a:ext cx="10684809" cy="7016122"/>
            <a:chOff x="1507191" y="-158122"/>
            <a:chExt cx="10684809" cy="7016122"/>
          </a:xfrm>
        </p:grpSpPr>
        <p:pic>
          <p:nvPicPr>
            <p:cNvPr id="8" name="Image 7"/>
            <p:cNvPicPr>
              <a:picLocks noChangeAspect="1"/>
            </p:cNvPicPr>
            <p:nvPr/>
          </p:nvPicPr>
          <p:blipFill>
            <a:blip r:embed="rId3">
              <a:clrChange>
                <a:clrFrom>
                  <a:srgbClr val="FFFFFF"/>
                </a:clrFrom>
                <a:clrTo>
                  <a:srgbClr val="FFFFFF">
                    <a:alpha val="0"/>
                  </a:srgbClr>
                </a:clrTo>
              </a:clrChange>
            </a:blip>
            <a:stretch>
              <a:fillRect/>
            </a:stretch>
          </p:blipFill>
          <p:spPr>
            <a:xfrm>
              <a:off x="1507191" y="-158122"/>
              <a:ext cx="10684809" cy="7016122"/>
            </a:xfrm>
            <a:prstGeom prst="rect">
              <a:avLst/>
            </a:prstGeom>
          </p:spPr>
        </p:pic>
        <p:sp>
          <p:nvSpPr>
            <p:cNvPr id="11" name="Rectangle 10"/>
            <p:cNvSpPr/>
            <p:nvPr/>
          </p:nvSpPr>
          <p:spPr>
            <a:xfrm>
              <a:off x="1789043" y="1361661"/>
              <a:ext cx="6033053" cy="2226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585" y="0"/>
            <a:ext cx="2453491" cy="2453491"/>
          </a:xfrm>
          <a:prstGeom prst="rect">
            <a:avLst/>
          </a:prstGeom>
        </p:spPr>
      </p:pic>
      <p:pic>
        <p:nvPicPr>
          <p:cNvPr id="9" name="Image 8"/>
          <p:cNvPicPr>
            <a:picLocks noChangeAspect="1"/>
          </p:cNvPicPr>
          <p:nvPr/>
        </p:nvPicPr>
        <p:blipFill rotWithShape="1">
          <a:blip r:embed="rId3">
            <a:clrChange>
              <a:clrFrom>
                <a:srgbClr val="FFFFFF"/>
              </a:clrFrom>
              <a:clrTo>
                <a:srgbClr val="FFFFFF">
                  <a:alpha val="0"/>
                </a:srgbClr>
              </a:clrTo>
            </a:clrChange>
          </a:blip>
          <a:srcRect l="392" t="22978" r="39838" b="45223"/>
          <a:stretch/>
        </p:blipFill>
        <p:spPr>
          <a:xfrm>
            <a:off x="1342091" y="1230656"/>
            <a:ext cx="6747809" cy="2357370"/>
          </a:xfrm>
          <a:prstGeom prst="rect">
            <a:avLst/>
          </a:prstGeom>
        </p:spPr>
      </p:pic>
    </p:spTree>
    <p:extLst>
      <p:ext uri="{BB962C8B-B14F-4D97-AF65-F5344CB8AC3E}">
        <p14:creationId xmlns:p14="http://schemas.microsoft.com/office/powerpoint/2010/main" val="368630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descr="Communes fond pays"/>
          <p:cNvPicPr>
            <a:picLocks noChangeAspect="1" noChangeArrowheads="1"/>
          </p:cNvPicPr>
          <p:nvPr/>
        </p:nvPicPr>
        <p:blipFill rotWithShape="1">
          <a:blip r:embed="rId3">
            <a:extLst>
              <a:ext uri="{28A0092B-C50C-407E-A947-70E740481C1C}">
                <a14:useLocalDpi xmlns:a14="http://schemas.microsoft.com/office/drawing/2010/main" val="0"/>
              </a:ext>
            </a:extLst>
          </a:blip>
          <a:srcRect t="9911"/>
          <a:stretch/>
        </p:blipFill>
        <p:spPr bwMode="auto">
          <a:xfrm>
            <a:off x="1480120" y="1045484"/>
            <a:ext cx="9144000" cy="582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icture 2" descr="Communes fond pays"/>
          <p:cNvSpPr>
            <a:spLocks noChangeAspect="1" noChangeArrowheads="1"/>
          </p:cNvSpPr>
          <p:nvPr/>
        </p:nvSpPr>
        <p:spPr bwMode="auto">
          <a:xfrm>
            <a:off x="1480120" y="404664"/>
            <a:ext cx="91440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ct val="100000"/>
              </a:spcAft>
              <a:defRPr sz="3000">
                <a:solidFill>
                  <a:schemeClr val="accent1"/>
                </a:solidFill>
                <a:latin typeface="Arial" panose="020B0604020202020204" pitchFamily="34" charset="0"/>
              </a:defRPr>
            </a:lvl1pPr>
            <a:lvl2pPr marL="742950" indent="-285750">
              <a:lnSpc>
                <a:spcPct val="90000"/>
              </a:lnSpc>
              <a:defRPr sz="2600">
                <a:solidFill>
                  <a:schemeClr val="tx1"/>
                </a:solidFill>
                <a:latin typeface="Arial" panose="020B0604020202020204" pitchFamily="34" charset="0"/>
              </a:defRPr>
            </a:lvl2pPr>
            <a:lvl3pPr marL="1143000" indent="-228600">
              <a:spcBef>
                <a:spcPct val="20000"/>
              </a:spcBef>
              <a:spcAft>
                <a:spcPct val="20000"/>
              </a:spcAft>
              <a:buClr>
                <a:schemeClr val="accent1"/>
              </a:buClr>
              <a:buSzPct val="80000"/>
              <a:buFont typeface="Webdings" panose="05030102010509060703" pitchFamily="18" charset="2"/>
              <a:buChar char="&lt;"/>
              <a:defRPr sz="2600">
                <a:solidFill>
                  <a:schemeClr val="tx1"/>
                </a:solidFill>
                <a:latin typeface="Arial" panose="020B0604020202020204" pitchFamily="34" charset="0"/>
              </a:defRPr>
            </a:lvl3pPr>
            <a:lvl4pPr marL="1600200" indent="-228600">
              <a:spcBef>
                <a:spcPct val="20000"/>
              </a:spcBef>
              <a:spcAft>
                <a:spcPct val="50000"/>
              </a:spcAft>
              <a:buClr>
                <a:schemeClr val="accent1"/>
              </a:buClr>
              <a:buSzPct val="80000"/>
              <a:buFont typeface="Webdings" panose="05030102010509060703" pitchFamily="18" charset="2"/>
              <a:buChar char="="/>
              <a:defRPr sz="2100">
                <a:solidFill>
                  <a:schemeClr val="tx1"/>
                </a:solidFill>
                <a:latin typeface="Arial" panose="020B0604020202020204" pitchFamily="34" charset="0"/>
              </a:defRPr>
            </a:lvl4pPr>
            <a:lvl5pPr marL="2057400" indent="-228600">
              <a:spcBef>
                <a:spcPct val="20000"/>
              </a:spcBef>
              <a:buChar char="-"/>
              <a:defRPr sz="1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7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6" name="Picture 9" descr="Communes à problèmes_SWDE_potentialités_trans"/>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80120" y="406251"/>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Communes à problèmes_SWDE légende 1bis"/>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1" t="11047" r="-1111"/>
          <a:stretch/>
        </p:blipFill>
        <p:spPr bwMode="auto">
          <a:xfrm>
            <a:off x="1480120" y="1118931"/>
            <a:ext cx="9245600" cy="575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mmunes à problèmes_SWDE légende 2bis"/>
          <p:cNvPicPr>
            <a:picLocks noChangeAspect="1" noChangeArrowheads="1"/>
          </p:cNvPicPr>
          <p:nvPr/>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l="1482" t="10305" r="1482"/>
          <a:stretch/>
        </p:blipFill>
        <p:spPr bwMode="auto">
          <a:xfrm>
            <a:off x="1615586" y="1045484"/>
            <a:ext cx="8873067" cy="579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p:cNvSpPr txBox="1"/>
          <p:nvPr/>
        </p:nvSpPr>
        <p:spPr>
          <a:xfrm>
            <a:off x="279400" y="272843"/>
            <a:ext cx="11912599"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Approche collaborative – Un diagnostic partagé</a:t>
            </a:r>
          </a:p>
        </p:txBody>
      </p:sp>
    </p:spTree>
    <p:extLst>
      <p:ext uri="{BB962C8B-B14F-4D97-AF65-F5344CB8AC3E}">
        <p14:creationId xmlns:p14="http://schemas.microsoft.com/office/powerpoint/2010/main" val="171952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0"/>
                                        <p:tgtEl>
                                          <p:spTgt spid="16"/>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4000"/>
                            </p:stCondLst>
                            <p:childTnLst>
                              <p:par>
                                <p:cTn id="13" presetID="2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edge">
                                      <p:cBhvr>
                                        <p:cTn id="15" dur="1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737" r="5157" b="2306"/>
          <a:stretch>
            <a:fillRect/>
          </a:stretch>
        </p:blipFill>
        <p:spPr bwMode="auto">
          <a:xfrm>
            <a:off x="3835400" y="1445742"/>
            <a:ext cx="8153400" cy="513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à coins arrondis 1"/>
          <p:cNvSpPr/>
          <p:nvPr/>
        </p:nvSpPr>
        <p:spPr>
          <a:xfrm>
            <a:off x="279400" y="1799313"/>
            <a:ext cx="2511500" cy="673100"/>
          </a:xfrm>
          <a:prstGeom prst="roundRect">
            <a:avLst>
              <a:gd name="adj" fmla="val 44969"/>
            </a:avLst>
          </a:prstGeom>
          <a:solidFill>
            <a:srgbClr val="B54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latin typeface="Isidora Bold" panose="00000800000000000000" pitchFamily="50" charset="0"/>
              </a:rPr>
              <a:t>2015</a:t>
            </a:r>
            <a:endParaRPr lang="fr-BE" dirty="0">
              <a:latin typeface="Isidora Bold" panose="00000800000000000000" pitchFamily="50" charset="0"/>
            </a:endParaRPr>
          </a:p>
        </p:txBody>
      </p:sp>
      <p:sp>
        <p:nvSpPr>
          <p:cNvPr id="14" name="ZoneTexte 13"/>
          <p:cNvSpPr txBox="1"/>
          <p:nvPr/>
        </p:nvSpPr>
        <p:spPr>
          <a:xfrm>
            <a:off x="279400" y="272843"/>
            <a:ext cx="11912599" cy="1323439"/>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Approche régionale</a:t>
            </a:r>
            <a:br>
              <a:rPr lang="fr-BE" sz="4000" dirty="0">
                <a:solidFill>
                  <a:srgbClr val="0070C0"/>
                </a:solidFill>
                <a:latin typeface="Isidora" panose="00000500000000000000" pitchFamily="50" charset="0"/>
              </a:rPr>
            </a:br>
            <a:r>
              <a:rPr lang="fr-BE" sz="4000" dirty="0">
                <a:solidFill>
                  <a:srgbClr val="0070C0"/>
                </a:solidFill>
                <a:latin typeface="Isidora" panose="00000500000000000000" pitchFamily="50" charset="0"/>
              </a:rPr>
              <a:t>Plan d’investissement intégré</a:t>
            </a:r>
          </a:p>
        </p:txBody>
      </p:sp>
    </p:spTree>
    <p:extLst>
      <p:ext uri="{BB962C8B-B14F-4D97-AF65-F5344CB8AC3E}">
        <p14:creationId xmlns:p14="http://schemas.microsoft.com/office/powerpoint/2010/main" val="4094279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162786" y="71852"/>
            <a:ext cx="11912599" cy="1323439"/>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Schéma directeur des infrastructures </a:t>
            </a:r>
            <a:br>
              <a:rPr lang="fr-BE" sz="4000" dirty="0">
                <a:solidFill>
                  <a:srgbClr val="0070C0"/>
                </a:solidFill>
                <a:latin typeface="Isidora" panose="00000500000000000000" pitchFamily="50" charset="0"/>
              </a:rPr>
            </a:br>
            <a:r>
              <a:rPr lang="fr-BE" sz="4000" dirty="0">
                <a:solidFill>
                  <a:srgbClr val="0070C0"/>
                </a:solidFill>
                <a:latin typeface="Isidora" panose="00000500000000000000" pitchFamily="50" charset="0"/>
              </a:rPr>
              <a:t>Adaptation</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8243" y="1033668"/>
            <a:ext cx="9031191" cy="5691809"/>
          </a:xfrm>
          <a:prstGeom prst="rect">
            <a:avLst/>
          </a:prstGeom>
        </p:spPr>
      </p:pic>
      <p:sp>
        <p:nvSpPr>
          <p:cNvPr id="7" name="Rectangle à coins arrondis 6"/>
          <p:cNvSpPr/>
          <p:nvPr/>
        </p:nvSpPr>
        <p:spPr>
          <a:xfrm>
            <a:off x="162786" y="3679143"/>
            <a:ext cx="2511500" cy="673100"/>
          </a:xfrm>
          <a:prstGeom prst="roundRect">
            <a:avLst>
              <a:gd name="adj" fmla="val 44969"/>
            </a:avLst>
          </a:prstGeom>
          <a:solidFill>
            <a:srgbClr val="B54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latin typeface="Isidora Bold" panose="00000800000000000000" pitchFamily="50" charset="0"/>
              </a:rPr>
              <a:t>2021</a:t>
            </a:r>
            <a:endParaRPr lang="fr-BE" dirty="0">
              <a:latin typeface="Isidora Bold" panose="00000800000000000000" pitchFamily="50" charset="0"/>
            </a:endParaRPr>
          </a:p>
        </p:txBody>
      </p:sp>
      <p:sp>
        <p:nvSpPr>
          <p:cNvPr id="8" name="Rectangle à coins arrondis 7"/>
          <p:cNvSpPr/>
          <p:nvPr/>
        </p:nvSpPr>
        <p:spPr>
          <a:xfrm>
            <a:off x="162786" y="4828483"/>
            <a:ext cx="2511500" cy="673100"/>
          </a:xfrm>
          <a:prstGeom prst="roundRect">
            <a:avLst>
              <a:gd name="adj" fmla="val 44969"/>
            </a:avLst>
          </a:prstGeom>
          <a:solidFill>
            <a:srgbClr val="B54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latin typeface="Isidora Bold" panose="00000800000000000000" pitchFamily="50" charset="0"/>
              </a:rPr>
              <a:t>2022</a:t>
            </a:r>
            <a:endParaRPr lang="fr-BE" dirty="0">
              <a:latin typeface="Isidora Bold" panose="00000800000000000000" pitchFamily="50" charset="0"/>
            </a:endParaRPr>
          </a:p>
        </p:txBody>
      </p:sp>
      <p:sp>
        <p:nvSpPr>
          <p:cNvPr id="9" name="Rectangle à coins arrondis 8"/>
          <p:cNvSpPr/>
          <p:nvPr/>
        </p:nvSpPr>
        <p:spPr>
          <a:xfrm>
            <a:off x="227496" y="2438787"/>
            <a:ext cx="2511500" cy="673100"/>
          </a:xfrm>
          <a:prstGeom prst="roundRect">
            <a:avLst>
              <a:gd name="adj" fmla="val 44969"/>
            </a:avLst>
          </a:prstGeom>
          <a:solidFill>
            <a:srgbClr val="B54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a:latin typeface="Isidora Bold" panose="00000800000000000000" pitchFamily="50" charset="0"/>
              </a:rPr>
              <a:t>2020</a:t>
            </a:r>
            <a:endParaRPr lang="fr-BE" dirty="0">
              <a:latin typeface="Isidora Bold" panose="00000800000000000000" pitchFamily="50" charset="0"/>
            </a:endParaRPr>
          </a:p>
        </p:txBody>
      </p:sp>
    </p:spTree>
    <p:extLst>
      <p:ext uri="{BB962C8B-B14F-4D97-AF65-F5344CB8AC3E}">
        <p14:creationId xmlns:p14="http://schemas.microsoft.com/office/powerpoint/2010/main" val="3599305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p:cNvSpPr txBox="1"/>
          <p:nvPr/>
        </p:nvSpPr>
        <p:spPr>
          <a:xfrm>
            <a:off x="1011677" y="272843"/>
            <a:ext cx="8119624" cy="1323439"/>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Le schéma directeur </a:t>
            </a:r>
            <a:br>
              <a:rPr lang="fr-BE" sz="4000" dirty="0">
                <a:solidFill>
                  <a:srgbClr val="0070C0"/>
                </a:solidFill>
                <a:latin typeface="Isidora" panose="00000500000000000000" pitchFamily="50" charset="0"/>
              </a:rPr>
            </a:br>
            <a:r>
              <a:rPr lang="fr-BE" sz="4000" dirty="0">
                <a:solidFill>
                  <a:srgbClr val="0070C0"/>
                </a:solidFill>
                <a:latin typeface="Isidora" panose="00000500000000000000" pitchFamily="50" charset="0"/>
              </a:rPr>
              <a:t>Réponse au stress hydrique</a:t>
            </a:r>
          </a:p>
        </p:txBody>
      </p:sp>
      <p:pic>
        <p:nvPicPr>
          <p:cNvPr id="4" name="Image 3"/>
          <p:cNvPicPr>
            <a:picLocks noChangeAspect="1"/>
          </p:cNvPicPr>
          <p:nvPr/>
        </p:nvPicPr>
        <p:blipFill>
          <a:blip r:embed="rId3"/>
          <a:stretch>
            <a:fillRect/>
          </a:stretch>
        </p:blipFill>
        <p:spPr>
          <a:xfrm>
            <a:off x="3349415" y="1434875"/>
            <a:ext cx="7779170" cy="5182049"/>
          </a:xfrm>
          <a:prstGeom prst="rect">
            <a:avLst/>
          </a:prstGeom>
        </p:spPr>
      </p:pic>
    </p:spTree>
    <p:extLst>
      <p:ext uri="{BB962C8B-B14F-4D97-AF65-F5344CB8AC3E}">
        <p14:creationId xmlns:p14="http://schemas.microsoft.com/office/powerpoint/2010/main" val="3292312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p:cNvSpPr txBox="1"/>
          <p:nvPr/>
        </p:nvSpPr>
        <p:spPr>
          <a:xfrm>
            <a:off x="1011676" y="272843"/>
            <a:ext cx="10316723" cy="1323439"/>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Investissements – Etat d’avancement </a:t>
            </a:r>
            <a:br>
              <a:rPr lang="fr-BE" sz="4000" dirty="0">
                <a:solidFill>
                  <a:srgbClr val="0070C0"/>
                </a:solidFill>
                <a:latin typeface="Isidora" panose="00000500000000000000" pitchFamily="50" charset="0"/>
              </a:rPr>
            </a:br>
            <a:endParaRPr lang="fr-BE" sz="4000" dirty="0">
              <a:solidFill>
                <a:srgbClr val="0070C0"/>
              </a:solidFill>
              <a:latin typeface="Isidora" panose="00000500000000000000" pitchFamily="50" charset="0"/>
            </a:endParaRPr>
          </a:p>
        </p:txBody>
      </p:sp>
      <p:pic>
        <p:nvPicPr>
          <p:cNvPr id="3" name="Image 2"/>
          <p:cNvPicPr>
            <a:picLocks noChangeAspect="1"/>
          </p:cNvPicPr>
          <p:nvPr/>
        </p:nvPicPr>
        <p:blipFill>
          <a:blip r:embed="rId3"/>
          <a:stretch>
            <a:fillRect/>
          </a:stretch>
        </p:blipFill>
        <p:spPr>
          <a:xfrm>
            <a:off x="1361822" y="1090839"/>
            <a:ext cx="9616429" cy="5584062"/>
          </a:xfrm>
          <a:prstGeom prst="rect">
            <a:avLst/>
          </a:prstGeom>
        </p:spPr>
      </p:pic>
    </p:spTree>
    <p:extLst>
      <p:ext uri="{BB962C8B-B14F-4D97-AF65-F5344CB8AC3E}">
        <p14:creationId xmlns:p14="http://schemas.microsoft.com/office/powerpoint/2010/main" val="3368155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11676" y="272843"/>
            <a:ext cx="10316723" cy="1323439"/>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Investissements – Montants à la hausse</a:t>
            </a:r>
            <a:br>
              <a:rPr lang="fr-BE" sz="4000" dirty="0">
                <a:solidFill>
                  <a:srgbClr val="0070C0"/>
                </a:solidFill>
                <a:latin typeface="Isidora" panose="00000500000000000000" pitchFamily="50" charset="0"/>
              </a:rPr>
            </a:br>
            <a:endParaRPr lang="fr-BE" sz="4000" dirty="0">
              <a:solidFill>
                <a:srgbClr val="0070C0"/>
              </a:solidFill>
              <a:latin typeface="Isidora" panose="00000500000000000000" pitchFamily="50"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1292980937"/>
              </p:ext>
            </p:extLst>
          </p:nvPr>
        </p:nvGraphicFramePr>
        <p:xfrm>
          <a:off x="1011676" y="1265766"/>
          <a:ext cx="7078224" cy="1554480"/>
        </p:xfrm>
        <a:graphic>
          <a:graphicData uri="http://schemas.openxmlformats.org/drawingml/2006/table">
            <a:tbl>
              <a:tblPr bandRow="1">
                <a:tableStyleId>{5C22544A-7EE6-4342-B048-85BDC9FD1C3A}</a:tableStyleId>
              </a:tblPr>
              <a:tblGrid>
                <a:gridCol w="7078224">
                  <a:extLst>
                    <a:ext uri="{9D8B030D-6E8A-4147-A177-3AD203B41FA5}">
                      <a16:colId xmlns:a16="http://schemas.microsoft.com/office/drawing/2014/main" val="2415303794"/>
                    </a:ext>
                  </a:extLst>
                </a:gridCol>
              </a:tblGrid>
              <a:tr h="370840">
                <a:tc>
                  <a:txBody>
                    <a:bodyPr/>
                    <a:lstStyle/>
                    <a:p>
                      <a:r>
                        <a:rPr lang="fr-BE" sz="2800" dirty="0">
                          <a:latin typeface="Isidora" panose="00000500000000000000" pitchFamily="50" charset="0"/>
                        </a:rPr>
                        <a:t>SRRE initial</a:t>
                      </a:r>
                      <a:r>
                        <a:rPr lang="fr-BE" sz="2800" baseline="0" dirty="0">
                          <a:latin typeface="Isidora" panose="00000500000000000000" pitchFamily="50" charset="0"/>
                        </a:rPr>
                        <a:t> (2015)</a:t>
                      </a:r>
                      <a:endParaRPr lang="fr-BE" sz="2800" dirty="0">
                        <a:latin typeface="Isidora" panose="00000500000000000000" pitchFamily="50" charset="0"/>
                      </a:endParaRPr>
                    </a:p>
                  </a:txBody>
                  <a:tcPr/>
                </a:tc>
                <a:extLst>
                  <a:ext uri="{0D108BD9-81ED-4DB2-BD59-A6C34878D82A}">
                    <a16:rowId xmlns:a16="http://schemas.microsoft.com/office/drawing/2014/main" val="825856613"/>
                  </a:ext>
                </a:extLst>
              </a:tr>
              <a:tr h="370840">
                <a:tc>
                  <a:txBody>
                    <a:bodyPr/>
                    <a:lstStyle/>
                    <a:p>
                      <a:pPr marL="0" algn="l" defTabSz="914400" rtl="0" eaLnBrk="1" latinLnBrk="0" hangingPunct="1"/>
                      <a:r>
                        <a:rPr lang="fr-BE" sz="2800" kern="1200" dirty="0">
                          <a:solidFill>
                            <a:schemeClr val="dk1"/>
                          </a:solidFill>
                          <a:latin typeface="Isidora" panose="00000500000000000000" pitchFamily="50" charset="0"/>
                          <a:ea typeface="+mn-ea"/>
                          <a:cs typeface="+mn-cs"/>
                        </a:rPr>
                        <a:t>12 projets initiaux</a:t>
                      </a:r>
                    </a:p>
                  </a:txBody>
                  <a:tcPr/>
                </a:tc>
                <a:extLst>
                  <a:ext uri="{0D108BD9-81ED-4DB2-BD59-A6C34878D82A}">
                    <a16:rowId xmlns:a16="http://schemas.microsoft.com/office/drawing/2014/main" val="129317410"/>
                  </a:ext>
                </a:extLst>
              </a:tr>
              <a:tr h="370840">
                <a:tc>
                  <a:txBody>
                    <a:bodyPr/>
                    <a:lstStyle/>
                    <a:p>
                      <a:pPr marL="0" algn="l" defTabSz="914400" rtl="0" eaLnBrk="1" latinLnBrk="0" hangingPunct="1"/>
                      <a:r>
                        <a:rPr lang="fr-BE" sz="2800" kern="1200" dirty="0">
                          <a:solidFill>
                            <a:schemeClr val="dk1"/>
                          </a:solidFill>
                          <a:latin typeface="Isidora" panose="00000500000000000000" pitchFamily="50" charset="0"/>
                          <a:ea typeface="+mn-ea"/>
                          <a:cs typeface="+mn-cs"/>
                        </a:rPr>
                        <a:t>Coût supplémentaire des modifications</a:t>
                      </a:r>
                    </a:p>
                  </a:txBody>
                  <a:tcPr/>
                </a:tc>
                <a:extLst>
                  <a:ext uri="{0D108BD9-81ED-4DB2-BD59-A6C34878D82A}">
                    <a16:rowId xmlns:a16="http://schemas.microsoft.com/office/drawing/2014/main" val="1414522096"/>
                  </a:ext>
                </a:extLst>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1296651904"/>
              </p:ext>
            </p:extLst>
          </p:nvPr>
        </p:nvGraphicFramePr>
        <p:xfrm>
          <a:off x="8521700" y="1265766"/>
          <a:ext cx="3086100" cy="1554480"/>
        </p:xfrm>
        <a:graphic>
          <a:graphicData uri="http://schemas.openxmlformats.org/drawingml/2006/table">
            <a:tbl>
              <a:tblPr bandRow="1">
                <a:tableStyleId>{5C22544A-7EE6-4342-B048-85BDC9FD1C3A}</a:tableStyleId>
              </a:tblPr>
              <a:tblGrid>
                <a:gridCol w="3086100">
                  <a:extLst>
                    <a:ext uri="{9D8B030D-6E8A-4147-A177-3AD203B41FA5}">
                      <a16:colId xmlns:a16="http://schemas.microsoft.com/office/drawing/2014/main" val="2415303794"/>
                    </a:ext>
                  </a:extLst>
                </a:gridCol>
              </a:tblGrid>
              <a:tr h="370840">
                <a:tc>
                  <a:txBody>
                    <a:bodyPr/>
                    <a:lstStyle/>
                    <a:p>
                      <a:pPr algn="r"/>
                      <a:r>
                        <a:rPr lang="fr-BE" sz="2800" dirty="0">
                          <a:latin typeface="Isidora" panose="00000500000000000000" pitchFamily="50" charset="0"/>
                        </a:rPr>
                        <a:t>270 millions €</a:t>
                      </a:r>
                    </a:p>
                  </a:txBody>
                  <a:tcPr/>
                </a:tc>
                <a:extLst>
                  <a:ext uri="{0D108BD9-81ED-4DB2-BD59-A6C34878D82A}">
                    <a16:rowId xmlns:a16="http://schemas.microsoft.com/office/drawing/2014/main" val="825856613"/>
                  </a:ext>
                </a:extLst>
              </a:tr>
              <a:tr h="370840">
                <a:tc>
                  <a:txBody>
                    <a:bodyPr/>
                    <a:lstStyle/>
                    <a:p>
                      <a:pPr marL="0" algn="r" defTabSz="914400" rtl="0" eaLnBrk="1" latinLnBrk="0" hangingPunct="1"/>
                      <a:r>
                        <a:rPr lang="fr-BE" sz="2800" kern="1200" dirty="0">
                          <a:solidFill>
                            <a:schemeClr val="dk1"/>
                          </a:solidFill>
                          <a:latin typeface="Isidora" panose="00000500000000000000" pitchFamily="50" charset="0"/>
                          <a:ea typeface="+mn-ea"/>
                          <a:cs typeface="+mn-cs"/>
                        </a:rPr>
                        <a:t>364 millions €</a:t>
                      </a:r>
                    </a:p>
                  </a:txBody>
                  <a:tcPr/>
                </a:tc>
                <a:extLst>
                  <a:ext uri="{0D108BD9-81ED-4DB2-BD59-A6C34878D82A}">
                    <a16:rowId xmlns:a16="http://schemas.microsoft.com/office/drawing/2014/main" val="129317410"/>
                  </a:ext>
                </a:extLst>
              </a:tr>
              <a:tr h="370840">
                <a:tc>
                  <a:txBody>
                    <a:bodyPr/>
                    <a:lstStyle/>
                    <a:p>
                      <a:pPr marL="0" algn="r" defTabSz="914400" rtl="0" eaLnBrk="1" latinLnBrk="0" hangingPunct="1"/>
                      <a:r>
                        <a:rPr lang="fr-BE" sz="2800" kern="1200" dirty="0">
                          <a:solidFill>
                            <a:schemeClr val="dk1"/>
                          </a:solidFill>
                          <a:latin typeface="Isidora" panose="00000500000000000000" pitchFamily="50" charset="0"/>
                          <a:ea typeface="+mn-ea"/>
                          <a:cs typeface="+mn-cs"/>
                        </a:rPr>
                        <a:t>53 millions €</a:t>
                      </a:r>
                    </a:p>
                  </a:txBody>
                  <a:tcPr/>
                </a:tc>
                <a:extLst>
                  <a:ext uri="{0D108BD9-81ED-4DB2-BD59-A6C34878D82A}">
                    <a16:rowId xmlns:a16="http://schemas.microsoft.com/office/drawing/2014/main" val="1414522096"/>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1577787615"/>
              </p:ext>
            </p:extLst>
          </p:nvPr>
        </p:nvGraphicFramePr>
        <p:xfrm>
          <a:off x="3860800" y="2916766"/>
          <a:ext cx="4229100" cy="1188720"/>
        </p:xfrm>
        <a:graphic>
          <a:graphicData uri="http://schemas.openxmlformats.org/drawingml/2006/table">
            <a:tbl>
              <a:tblPr bandRow="1">
                <a:tableStyleId>{21E4AEA4-8DFA-4A89-87EB-49C32662AFE0}</a:tableStyleId>
              </a:tblPr>
              <a:tblGrid>
                <a:gridCol w="4229100">
                  <a:extLst>
                    <a:ext uri="{9D8B030D-6E8A-4147-A177-3AD203B41FA5}">
                      <a16:colId xmlns:a16="http://schemas.microsoft.com/office/drawing/2014/main" val="2415303794"/>
                    </a:ext>
                  </a:extLst>
                </a:gridCol>
              </a:tblGrid>
              <a:tr h="370840">
                <a:tc>
                  <a:txBody>
                    <a:bodyPr/>
                    <a:lstStyle/>
                    <a:p>
                      <a:pPr algn="r"/>
                      <a:r>
                        <a:rPr lang="fr-BE" sz="2000" dirty="0"/>
                        <a:t>Projet 4 bis</a:t>
                      </a:r>
                      <a:endParaRPr lang="fr-BE" sz="2000" dirty="0">
                        <a:latin typeface="Isidora" panose="00000500000000000000" pitchFamily="50" charset="0"/>
                      </a:endParaRPr>
                    </a:p>
                  </a:txBody>
                  <a:tcPr/>
                </a:tc>
                <a:extLst>
                  <a:ext uri="{0D108BD9-81ED-4DB2-BD59-A6C34878D82A}">
                    <a16:rowId xmlns:a16="http://schemas.microsoft.com/office/drawing/2014/main" val="825856613"/>
                  </a:ext>
                </a:extLst>
              </a:tr>
              <a:tr h="370840">
                <a:tc>
                  <a:txBody>
                    <a:bodyPr/>
                    <a:lstStyle/>
                    <a:p>
                      <a:pPr marL="0" algn="r" defTabSz="914400" rtl="0" eaLnBrk="1" latinLnBrk="0" hangingPunct="1"/>
                      <a:r>
                        <a:rPr lang="fr-BE" sz="2000" kern="1200" dirty="0"/>
                        <a:t>Projet 7 bis</a:t>
                      </a:r>
                      <a:endParaRPr lang="fr-BE" sz="2000" kern="1200" dirty="0">
                        <a:solidFill>
                          <a:schemeClr val="dk1"/>
                        </a:solidFill>
                        <a:latin typeface="Isidora" panose="00000500000000000000" pitchFamily="50" charset="0"/>
                        <a:ea typeface="+mn-ea"/>
                        <a:cs typeface="+mn-cs"/>
                      </a:endParaRPr>
                    </a:p>
                  </a:txBody>
                  <a:tcPr/>
                </a:tc>
                <a:extLst>
                  <a:ext uri="{0D108BD9-81ED-4DB2-BD59-A6C34878D82A}">
                    <a16:rowId xmlns:a16="http://schemas.microsoft.com/office/drawing/2014/main" val="129317410"/>
                  </a:ext>
                </a:extLst>
              </a:tr>
              <a:tr h="370840">
                <a:tc>
                  <a:txBody>
                    <a:bodyPr/>
                    <a:lstStyle/>
                    <a:p>
                      <a:pPr marL="0" algn="r" defTabSz="914400" rtl="0" eaLnBrk="1" latinLnBrk="0" hangingPunct="1"/>
                      <a:r>
                        <a:rPr lang="fr-BE" sz="2000" kern="1200" dirty="0"/>
                        <a:t>Wallonie picarde et Province de Liège</a:t>
                      </a:r>
                      <a:endParaRPr lang="fr-BE" sz="2000" kern="1200" dirty="0">
                        <a:solidFill>
                          <a:schemeClr val="dk1"/>
                        </a:solidFill>
                        <a:latin typeface="Isidora" panose="00000500000000000000" pitchFamily="50" charset="0"/>
                        <a:ea typeface="+mn-ea"/>
                        <a:cs typeface="+mn-cs"/>
                      </a:endParaRPr>
                    </a:p>
                  </a:txBody>
                  <a:tcPr/>
                </a:tc>
                <a:extLst>
                  <a:ext uri="{0D108BD9-81ED-4DB2-BD59-A6C34878D82A}">
                    <a16:rowId xmlns:a16="http://schemas.microsoft.com/office/drawing/2014/main" val="1414522096"/>
                  </a:ext>
                </a:extLst>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287309234"/>
              </p:ext>
            </p:extLst>
          </p:nvPr>
        </p:nvGraphicFramePr>
        <p:xfrm>
          <a:off x="8521700" y="2916766"/>
          <a:ext cx="3086100" cy="1188720"/>
        </p:xfrm>
        <a:graphic>
          <a:graphicData uri="http://schemas.openxmlformats.org/drawingml/2006/table">
            <a:tbl>
              <a:tblPr bandRow="1">
                <a:tableStyleId>{21E4AEA4-8DFA-4A89-87EB-49C32662AFE0}</a:tableStyleId>
              </a:tblPr>
              <a:tblGrid>
                <a:gridCol w="3086100">
                  <a:extLst>
                    <a:ext uri="{9D8B030D-6E8A-4147-A177-3AD203B41FA5}">
                      <a16:colId xmlns:a16="http://schemas.microsoft.com/office/drawing/2014/main" val="2415303794"/>
                    </a:ext>
                  </a:extLst>
                </a:gridCol>
              </a:tblGrid>
              <a:tr h="370840">
                <a:tc>
                  <a:txBody>
                    <a:bodyPr/>
                    <a:lstStyle/>
                    <a:p>
                      <a:pPr algn="r"/>
                      <a:r>
                        <a:rPr lang="fr-BE" sz="2000" dirty="0"/>
                        <a:t>20 millions €</a:t>
                      </a:r>
                      <a:endParaRPr lang="fr-BE" sz="2000" dirty="0">
                        <a:latin typeface="Isidora" panose="00000500000000000000" pitchFamily="50" charset="0"/>
                      </a:endParaRPr>
                    </a:p>
                  </a:txBody>
                  <a:tcPr/>
                </a:tc>
                <a:extLst>
                  <a:ext uri="{0D108BD9-81ED-4DB2-BD59-A6C34878D82A}">
                    <a16:rowId xmlns:a16="http://schemas.microsoft.com/office/drawing/2014/main" val="825856613"/>
                  </a:ext>
                </a:extLst>
              </a:tr>
              <a:tr h="370840">
                <a:tc>
                  <a:txBody>
                    <a:bodyPr/>
                    <a:lstStyle/>
                    <a:p>
                      <a:pPr marL="0" algn="r" defTabSz="914400" rtl="0" eaLnBrk="1" latinLnBrk="0" hangingPunct="1"/>
                      <a:r>
                        <a:rPr lang="fr-BE" sz="2000" kern="1200" dirty="0"/>
                        <a:t>19,4 millions €</a:t>
                      </a:r>
                      <a:endParaRPr lang="fr-BE" sz="2000" kern="1200" dirty="0">
                        <a:solidFill>
                          <a:schemeClr val="dk1"/>
                        </a:solidFill>
                        <a:latin typeface="Isidora" panose="00000500000000000000" pitchFamily="50" charset="0"/>
                        <a:ea typeface="+mn-ea"/>
                        <a:cs typeface="+mn-cs"/>
                      </a:endParaRPr>
                    </a:p>
                  </a:txBody>
                  <a:tcPr/>
                </a:tc>
                <a:extLst>
                  <a:ext uri="{0D108BD9-81ED-4DB2-BD59-A6C34878D82A}">
                    <a16:rowId xmlns:a16="http://schemas.microsoft.com/office/drawing/2014/main" val="129317410"/>
                  </a:ext>
                </a:extLst>
              </a:tr>
              <a:tr h="370840">
                <a:tc>
                  <a:txBody>
                    <a:bodyPr/>
                    <a:lstStyle/>
                    <a:p>
                      <a:pPr marL="0" algn="r" defTabSz="914400" rtl="0" eaLnBrk="1" latinLnBrk="0" hangingPunct="1"/>
                      <a:r>
                        <a:rPr lang="fr-BE" sz="2000" kern="1200" dirty="0"/>
                        <a:t>19,6 millions €</a:t>
                      </a:r>
                      <a:endParaRPr lang="fr-BE" sz="2000" kern="1200" dirty="0">
                        <a:solidFill>
                          <a:schemeClr val="dk1"/>
                        </a:solidFill>
                        <a:latin typeface="Isidora" panose="00000500000000000000" pitchFamily="50" charset="0"/>
                        <a:ea typeface="+mn-ea"/>
                        <a:cs typeface="+mn-cs"/>
                      </a:endParaRPr>
                    </a:p>
                  </a:txBody>
                  <a:tcPr/>
                </a:tc>
                <a:extLst>
                  <a:ext uri="{0D108BD9-81ED-4DB2-BD59-A6C34878D82A}">
                    <a16:rowId xmlns:a16="http://schemas.microsoft.com/office/drawing/2014/main" val="1414522096"/>
                  </a:ext>
                </a:extLst>
              </a:tr>
            </a:tbl>
          </a:graphicData>
        </a:graphic>
      </p:graphicFrame>
      <p:sp>
        <p:nvSpPr>
          <p:cNvPr id="9" name="Rectangle 8"/>
          <p:cNvSpPr/>
          <p:nvPr/>
        </p:nvSpPr>
        <p:spPr>
          <a:xfrm>
            <a:off x="1011676" y="4496138"/>
            <a:ext cx="10596124" cy="1938992"/>
          </a:xfrm>
          <a:prstGeom prst="rect">
            <a:avLst/>
          </a:prstGeom>
        </p:spPr>
        <p:txBody>
          <a:bodyPr wrap="square">
            <a:spAutoFit/>
          </a:bodyPr>
          <a:lstStyle/>
          <a:p>
            <a:pPr>
              <a:spcAft>
                <a:spcPts val="0"/>
              </a:spcAft>
            </a:pPr>
            <a:r>
              <a:rPr lang="fr-BE" sz="2000" dirty="0">
                <a:latin typeface="Isidora" panose="00000500000000000000" pitchFamily="50" charset="0"/>
                <a:ea typeface="Calibri" panose="020F0502020204030204" pitchFamily="34" charset="0"/>
              </a:rPr>
              <a:t>Eu égard au caractère d’intérêt public régional des investissements, le Gouvernement a octroyé </a:t>
            </a:r>
            <a:r>
              <a:rPr lang="fr-BE" sz="2000" dirty="0">
                <a:latin typeface="Isidora Bold" panose="00000800000000000000" pitchFamily="50" charset="0"/>
                <a:ea typeface="Calibri" panose="020F0502020204030204" pitchFamily="34" charset="0"/>
              </a:rPr>
              <a:t>un subside de 40 millions € </a:t>
            </a:r>
            <a:r>
              <a:rPr lang="fr-BE" sz="2000" dirty="0">
                <a:latin typeface="Isidora" panose="00000500000000000000" pitchFamily="50" charset="0"/>
                <a:ea typeface="Calibri" panose="020F0502020204030204" pitchFamily="34" charset="0"/>
              </a:rPr>
              <a:t>lors de l’approbation du plan initial d’investissement de 270 millions €.</a:t>
            </a:r>
            <a:br>
              <a:rPr lang="fr-BE" sz="2000" dirty="0">
                <a:latin typeface="Isidora" panose="00000500000000000000" pitchFamily="50" charset="0"/>
                <a:ea typeface="Calibri" panose="020F0502020204030204" pitchFamily="34" charset="0"/>
              </a:rPr>
            </a:br>
            <a:endParaRPr lang="fr-BE" sz="2000" dirty="0">
              <a:latin typeface="Isidora" panose="00000500000000000000" pitchFamily="50" charset="0"/>
              <a:ea typeface="Calibri" panose="020F0502020204030204" pitchFamily="34" charset="0"/>
            </a:endParaRPr>
          </a:p>
          <a:p>
            <a:pPr>
              <a:spcAft>
                <a:spcPts val="0"/>
              </a:spcAft>
            </a:pPr>
            <a:r>
              <a:rPr lang="fr-BE" sz="2000" dirty="0">
                <a:latin typeface="Isidora" panose="00000500000000000000" pitchFamily="50" charset="0"/>
                <a:ea typeface="Calibri" panose="020F0502020204030204" pitchFamily="34" charset="0"/>
              </a:rPr>
              <a:t>Lors de l’approbation des deux adaptations du plan d’investissement, le Gouvernement a octroyé à la SWDE </a:t>
            </a:r>
            <a:r>
              <a:rPr lang="fr-BE" sz="2000" dirty="0">
                <a:latin typeface="Isidora Bold" panose="00000800000000000000" pitchFamily="50" charset="0"/>
                <a:ea typeface="Calibri" panose="020F0502020204030204" pitchFamily="34" charset="0"/>
              </a:rPr>
              <a:t>des subsides complémentaires à hauteur de 13 millions €</a:t>
            </a:r>
            <a:r>
              <a:rPr lang="fr-BE" sz="2000" dirty="0">
                <a:latin typeface="Isidora" panose="00000500000000000000" pitchFamily="50" charset="0"/>
                <a:ea typeface="Calibri" panose="020F0502020204030204" pitchFamily="34" charset="0"/>
              </a:rPr>
              <a:t>.</a:t>
            </a:r>
            <a:endParaRPr lang="fr-BE" sz="2000" dirty="0">
              <a:latin typeface="Isidora Bold" panose="00000800000000000000" pitchFamily="50" charset="0"/>
              <a:ea typeface="Calibri" panose="020F0502020204030204" pitchFamily="34" charset="0"/>
            </a:endParaRPr>
          </a:p>
        </p:txBody>
      </p:sp>
    </p:spTree>
    <p:extLst>
      <p:ext uri="{BB962C8B-B14F-4D97-AF65-F5344CB8AC3E}">
        <p14:creationId xmlns:p14="http://schemas.microsoft.com/office/powerpoint/2010/main" val="257056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510816" y="1694734"/>
            <a:ext cx="8193734" cy="5328366"/>
          </a:xfrm>
          <a:prstGeom prst="rect">
            <a:avLst/>
          </a:prstGeom>
        </p:spPr>
      </p:pic>
      <p:cxnSp>
        <p:nvCxnSpPr>
          <p:cNvPr id="6" name="Connecteur droit 5"/>
          <p:cNvCxnSpPr/>
          <p:nvPr/>
        </p:nvCxnSpPr>
        <p:spPr>
          <a:xfrm flipH="1" flipV="1">
            <a:off x="3194050" y="3024832"/>
            <a:ext cx="1217930" cy="363528"/>
          </a:xfrm>
          <a:prstGeom prst="line">
            <a:avLst/>
          </a:prstGeom>
          <a:ln w="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4"/>
          <a:stretch>
            <a:fillRect/>
          </a:stretch>
        </p:blipFill>
        <p:spPr>
          <a:xfrm>
            <a:off x="1925804" y="2319295"/>
            <a:ext cx="913692" cy="559797"/>
          </a:xfrm>
          <a:prstGeom prst="rect">
            <a:avLst/>
          </a:prstGeom>
        </p:spPr>
      </p:pic>
      <p:sp>
        <p:nvSpPr>
          <p:cNvPr id="8" name="ZoneTexte 7"/>
          <p:cNvSpPr txBox="1"/>
          <p:nvPr/>
        </p:nvSpPr>
        <p:spPr>
          <a:xfrm>
            <a:off x="2000483" y="2873646"/>
            <a:ext cx="1504950" cy="461665"/>
          </a:xfrm>
          <a:prstGeom prst="rect">
            <a:avLst/>
          </a:prstGeom>
          <a:noFill/>
          <a:effectLst/>
        </p:spPr>
        <p:txBody>
          <a:bodyPr wrap="square" rtlCol="0">
            <a:spAutoFit/>
          </a:bodyPr>
          <a:lstStyle/>
          <a:p>
            <a:r>
              <a:rPr lang="fr-BE" sz="1200" dirty="0">
                <a:solidFill>
                  <a:srgbClr val="9AA2A2"/>
                </a:solidFill>
                <a:latin typeface="Isidora" panose="00000500000000000000" pitchFamily="50" charset="0"/>
              </a:rPr>
              <a:t>Sécurisation </a:t>
            </a:r>
          </a:p>
          <a:p>
            <a:r>
              <a:rPr lang="fr-BE" sz="1200" dirty="0">
                <a:solidFill>
                  <a:srgbClr val="9AA2A2"/>
                </a:solidFill>
                <a:latin typeface="Isidora" panose="00000500000000000000" pitchFamily="50" charset="0"/>
              </a:rPr>
              <a:t>de Mouscron</a:t>
            </a:r>
          </a:p>
        </p:txBody>
      </p:sp>
      <p:sp>
        <p:nvSpPr>
          <p:cNvPr id="24" name="ZoneTexte 23"/>
          <p:cNvSpPr txBox="1"/>
          <p:nvPr/>
        </p:nvSpPr>
        <p:spPr>
          <a:xfrm>
            <a:off x="1011677" y="272843"/>
            <a:ext cx="8119624" cy="1323439"/>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Exploitation concertée</a:t>
            </a:r>
            <a:br>
              <a:rPr lang="fr-BE" sz="4000" dirty="0">
                <a:solidFill>
                  <a:srgbClr val="0070C0"/>
                </a:solidFill>
                <a:latin typeface="Isidora" panose="00000500000000000000" pitchFamily="50" charset="0"/>
              </a:rPr>
            </a:br>
            <a:r>
              <a:rPr lang="fr-BE" sz="4000" dirty="0">
                <a:solidFill>
                  <a:srgbClr val="0070C0"/>
                </a:solidFill>
                <a:latin typeface="Isidora" panose="00000500000000000000" pitchFamily="50" charset="0"/>
              </a:rPr>
              <a:t>Collaborations étendues</a:t>
            </a:r>
          </a:p>
        </p:txBody>
      </p:sp>
    </p:spTree>
    <p:extLst>
      <p:ext uri="{BB962C8B-B14F-4D97-AF65-F5344CB8AC3E}">
        <p14:creationId xmlns:p14="http://schemas.microsoft.com/office/powerpoint/2010/main" val="2769209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1" name="Picture 17"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1588"/>
            <a:ext cx="2090738" cy="685958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596640" y="2214443"/>
            <a:ext cx="8400673" cy="1938992"/>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sz="6000" b="1" i="0" u="none" strike="noStrike" cap="none" spc="0" normalizeH="0" baseline="0">
                <a:ln>
                  <a:noFill/>
                </a:ln>
                <a:solidFill>
                  <a:srgbClr val="008FC3"/>
                </a:solidFill>
                <a:effectLst/>
                <a:uLnTx/>
                <a:uFillTx/>
                <a:latin typeface="Isidora Bold" panose="00000800000000000000" pitchFamily="50" charset="0"/>
              </a:defRPr>
            </a:lvl1pPr>
          </a:lstStyle>
          <a:p>
            <a:r>
              <a:rPr lang="fr-BE" dirty="0"/>
              <a:t>Modélisation des masses d’eau </a:t>
            </a:r>
          </a:p>
        </p:txBody>
      </p:sp>
      <p:sp>
        <p:nvSpPr>
          <p:cNvPr id="2" name="Rectangle 1"/>
          <p:cNvSpPr/>
          <p:nvPr/>
        </p:nvSpPr>
        <p:spPr>
          <a:xfrm>
            <a:off x="1028700" y="0"/>
            <a:ext cx="2090738" cy="6858000"/>
          </a:xfrm>
          <a:prstGeom prst="rect">
            <a:avLst/>
          </a:prstGeom>
          <a:solidFill>
            <a:srgbClr val="008F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995776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1323439"/>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Objectif </a:t>
            </a:r>
            <a:br>
              <a:rPr lang="fr-BE" sz="4000" dirty="0">
                <a:solidFill>
                  <a:srgbClr val="0070C0"/>
                </a:solidFill>
                <a:latin typeface="Isidora" panose="00000500000000000000" pitchFamily="50" charset="0"/>
              </a:rPr>
            </a:br>
            <a:r>
              <a:rPr lang="fr-BE" sz="4000" dirty="0">
                <a:solidFill>
                  <a:srgbClr val="0070C0"/>
                </a:solidFill>
                <a:latin typeface="Isidora" panose="00000500000000000000" pitchFamily="50" charset="0"/>
              </a:rPr>
              <a:t>Evolution de la disponibilité des ressources</a:t>
            </a:r>
          </a:p>
        </p:txBody>
      </p:sp>
      <p:sp>
        <p:nvSpPr>
          <p:cNvPr id="24" name="Rectangle 3"/>
          <p:cNvSpPr txBox="1">
            <a:spLocks noChangeArrowheads="1"/>
          </p:cNvSpPr>
          <p:nvPr/>
        </p:nvSpPr>
        <p:spPr>
          <a:xfrm>
            <a:off x="619944" y="1778000"/>
            <a:ext cx="10771956" cy="4953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2800" lvl="1" indent="-355600">
              <a:buFont typeface="Wingdings" panose="05000000000000000000" pitchFamily="2" charset="2"/>
              <a:buChar char="§"/>
            </a:pPr>
            <a:r>
              <a:rPr lang="fr-BE" altLang="fr-FR" dirty="0">
                <a:latin typeface="Isidora" panose="00000500000000000000" pitchFamily="50" charset="0"/>
              </a:rPr>
              <a:t>Définition de </a:t>
            </a:r>
            <a:r>
              <a:rPr lang="fr-BE" altLang="fr-FR" b="1" dirty="0">
                <a:latin typeface="Isidora Bold" panose="00000800000000000000" pitchFamily="50" charset="0"/>
              </a:rPr>
              <a:t>3 scenarii climatiques </a:t>
            </a:r>
            <a:r>
              <a:rPr lang="fr-BE" altLang="fr-FR" dirty="0">
                <a:latin typeface="Isidora" panose="00000500000000000000" pitchFamily="50" charset="0"/>
              </a:rPr>
              <a:t>: années humides – années sèches – années sèches puis une humide, pour simuler différents niveaux de recharge de la nappe aquifère</a:t>
            </a:r>
            <a:br>
              <a:rPr lang="fr-BE" altLang="fr-FR" dirty="0">
                <a:latin typeface="Isidora" panose="00000500000000000000" pitchFamily="50" charset="0"/>
              </a:rPr>
            </a:br>
            <a:endParaRPr lang="fr-BE" altLang="fr-FR" dirty="0">
              <a:latin typeface="Isidora" panose="00000500000000000000" pitchFamily="50" charset="0"/>
            </a:endParaRPr>
          </a:p>
          <a:p>
            <a:pPr marL="812800" lvl="1" indent="-355600">
              <a:buFont typeface="Wingdings" panose="05000000000000000000" pitchFamily="2" charset="2"/>
              <a:buChar char="§"/>
            </a:pPr>
            <a:r>
              <a:rPr lang="fr-BE" altLang="fr-FR" dirty="0">
                <a:latin typeface="Isidora" panose="00000500000000000000" pitchFamily="50" charset="0"/>
              </a:rPr>
              <a:t>Modélisation de la </a:t>
            </a:r>
            <a:r>
              <a:rPr lang="fr-BE" altLang="fr-FR" b="1" dirty="0">
                <a:latin typeface="Isidora Bold" panose="00000800000000000000" pitchFamily="50" charset="0"/>
              </a:rPr>
              <a:t>nappe des Craies du Bassin du </a:t>
            </a:r>
            <a:r>
              <a:rPr lang="fr-BE" altLang="fr-FR" b="1" dirty="0" err="1">
                <a:latin typeface="Isidora Bold" panose="00000800000000000000" pitchFamily="50" charset="0"/>
              </a:rPr>
              <a:t>Geer</a:t>
            </a:r>
            <a:r>
              <a:rPr lang="fr-BE" altLang="fr-FR" b="1" dirty="0">
                <a:latin typeface="Isidora Bold" panose="00000800000000000000" pitchFamily="50" charset="0"/>
              </a:rPr>
              <a:t> </a:t>
            </a:r>
            <a:r>
              <a:rPr lang="fr-BE" altLang="fr-FR" dirty="0">
                <a:latin typeface="Isidora" panose="00000500000000000000" pitchFamily="50" charset="0"/>
              </a:rPr>
              <a:t>par l’</a:t>
            </a:r>
            <a:r>
              <a:rPr lang="fr-BE" altLang="fr-FR" dirty="0" err="1">
                <a:latin typeface="Isidora" panose="00000500000000000000" pitchFamily="50" charset="0"/>
              </a:rPr>
              <a:t>ULiège</a:t>
            </a:r>
            <a:r>
              <a:rPr lang="fr-BE" altLang="fr-FR" dirty="0">
                <a:latin typeface="Isidora" panose="00000500000000000000" pitchFamily="50" charset="0"/>
              </a:rPr>
              <a:t>. Echanges avec la Flandre (DWG) pour tenter de faire coïncider les modèles de part et d’autre de la frontière linguistique</a:t>
            </a:r>
            <a:br>
              <a:rPr lang="fr-BE" altLang="fr-FR" dirty="0">
                <a:latin typeface="Isidora" panose="00000500000000000000" pitchFamily="50" charset="0"/>
              </a:rPr>
            </a:br>
            <a:endParaRPr lang="fr-BE" altLang="fr-FR" dirty="0">
              <a:latin typeface="Isidora" panose="00000500000000000000" pitchFamily="50" charset="0"/>
            </a:endParaRPr>
          </a:p>
          <a:p>
            <a:pPr marL="812800" lvl="1" indent="-355600">
              <a:buFont typeface="Wingdings" panose="05000000000000000000" pitchFamily="2" charset="2"/>
              <a:buChar char="§"/>
            </a:pPr>
            <a:r>
              <a:rPr lang="fr-BE" altLang="fr-FR" dirty="0">
                <a:latin typeface="Isidora" panose="00000500000000000000" pitchFamily="50" charset="0"/>
              </a:rPr>
              <a:t>Modélisation de la nappe des </a:t>
            </a:r>
            <a:r>
              <a:rPr lang="fr-BE" altLang="fr-FR" b="1" dirty="0">
                <a:latin typeface="Isidora Bold" panose="00000800000000000000" pitchFamily="50" charset="0"/>
              </a:rPr>
              <a:t>Calcaires carbonifères du Tournaisis</a:t>
            </a:r>
            <a:r>
              <a:rPr lang="fr-BE" altLang="fr-FR" b="1" dirty="0">
                <a:latin typeface="Isidora" panose="00000500000000000000" pitchFamily="50" charset="0"/>
              </a:rPr>
              <a:t> </a:t>
            </a:r>
            <a:r>
              <a:rPr lang="fr-BE" altLang="fr-FR" dirty="0">
                <a:latin typeface="Isidora" panose="00000500000000000000" pitchFamily="50" charset="0"/>
              </a:rPr>
              <a:t>par l’</a:t>
            </a:r>
            <a:r>
              <a:rPr lang="fr-BE" altLang="fr-FR" dirty="0" err="1">
                <a:latin typeface="Isidora" panose="00000500000000000000" pitchFamily="50" charset="0"/>
              </a:rPr>
              <a:t>Umons</a:t>
            </a:r>
            <a:r>
              <a:rPr lang="fr-BE" altLang="fr-FR" dirty="0">
                <a:latin typeface="Isidora" panose="00000500000000000000" pitchFamily="50" charset="0"/>
              </a:rPr>
              <a:t/>
            </a:r>
            <a:br>
              <a:rPr lang="fr-BE" altLang="fr-FR" dirty="0">
                <a:latin typeface="Isidora" panose="00000500000000000000" pitchFamily="50" charset="0"/>
              </a:rPr>
            </a:br>
            <a:endParaRPr lang="fr-BE" altLang="fr-FR" dirty="0">
              <a:latin typeface="Isidora" panose="00000500000000000000" pitchFamily="50" charset="0"/>
            </a:endParaRPr>
          </a:p>
          <a:p>
            <a:pPr marL="812800" lvl="1" indent="-355600">
              <a:buFont typeface="Wingdings" panose="05000000000000000000" pitchFamily="2" charset="2"/>
              <a:buChar char="§"/>
            </a:pPr>
            <a:r>
              <a:rPr lang="fr-BE" altLang="fr-FR" dirty="0">
                <a:latin typeface="Isidora" panose="00000500000000000000" pitchFamily="50" charset="0"/>
              </a:rPr>
              <a:t>Autres MESO étudiées à court terme : Bassin de Soignies-</a:t>
            </a:r>
            <a:r>
              <a:rPr lang="fr-BE" altLang="fr-FR" dirty="0" err="1">
                <a:latin typeface="Isidora" panose="00000500000000000000" pitchFamily="50" charset="0"/>
              </a:rPr>
              <a:t>Ecaussinnes</a:t>
            </a:r>
            <a:r>
              <a:rPr lang="fr-BE" altLang="fr-FR" dirty="0">
                <a:latin typeface="Isidora" panose="00000500000000000000" pitchFamily="50" charset="0"/>
              </a:rPr>
              <a:t>, Calcaires et Grès du Condroz, Calcaires des bords nord et sud du Bassin de la Meuse, Grès du Luxembourg</a:t>
            </a:r>
          </a:p>
        </p:txBody>
      </p:sp>
    </p:spTree>
    <p:extLst>
      <p:ext uri="{BB962C8B-B14F-4D97-AF65-F5344CB8AC3E}">
        <p14:creationId xmlns:p14="http://schemas.microsoft.com/office/powerpoint/2010/main" val="4078612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Objectif – Modélisation des MESO *</a:t>
            </a:r>
          </a:p>
        </p:txBody>
      </p:sp>
      <p:pic>
        <p:nvPicPr>
          <p:cNvPr id="2" name="Image 1"/>
          <p:cNvPicPr>
            <a:picLocks noChangeAspect="1"/>
          </p:cNvPicPr>
          <p:nvPr/>
        </p:nvPicPr>
        <p:blipFill>
          <a:blip r:embed="rId3"/>
          <a:stretch>
            <a:fillRect/>
          </a:stretch>
        </p:blipFill>
        <p:spPr>
          <a:xfrm>
            <a:off x="1179105" y="1892128"/>
            <a:ext cx="9974919" cy="4546772"/>
          </a:xfrm>
          <a:prstGeom prst="rect">
            <a:avLst/>
          </a:prstGeom>
        </p:spPr>
      </p:pic>
      <p:sp>
        <p:nvSpPr>
          <p:cNvPr id="3" name="Rectangle 2"/>
          <p:cNvSpPr/>
          <p:nvPr/>
        </p:nvSpPr>
        <p:spPr>
          <a:xfrm>
            <a:off x="1011677" y="1236373"/>
            <a:ext cx="6909264" cy="400110"/>
          </a:xfrm>
          <a:prstGeom prst="rect">
            <a:avLst/>
          </a:prstGeom>
        </p:spPr>
        <p:txBody>
          <a:bodyPr wrap="none">
            <a:spAutoFit/>
          </a:bodyPr>
          <a:lstStyle/>
          <a:p>
            <a:r>
              <a:rPr lang="fr-BE" altLang="fr-FR" sz="2000" dirty="0">
                <a:latin typeface="Isidora" panose="00000500000000000000" pitchFamily="50" charset="0"/>
              </a:rPr>
              <a:t>MESO à étudier lors des trois années d’étude (2020-2023) </a:t>
            </a:r>
            <a:endParaRPr lang="fr-BE" sz="2000" dirty="0">
              <a:latin typeface="Isidora" panose="00000500000000000000" pitchFamily="50" charset="0"/>
            </a:endParaRPr>
          </a:p>
        </p:txBody>
      </p:sp>
      <p:sp>
        <p:nvSpPr>
          <p:cNvPr id="6" name="Rectangle 5"/>
          <p:cNvSpPr/>
          <p:nvPr/>
        </p:nvSpPr>
        <p:spPr>
          <a:xfrm>
            <a:off x="1011677" y="6438900"/>
            <a:ext cx="3533340" cy="338554"/>
          </a:xfrm>
          <a:prstGeom prst="rect">
            <a:avLst/>
          </a:prstGeom>
        </p:spPr>
        <p:txBody>
          <a:bodyPr wrap="none">
            <a:spAutoFit/>
          </a:bodyPr>
          <a:lstStyle/>
          <a:p>
            <a:r>
              <a:rPr lang="fr-BE" altLang="fr-FR" sz="1600" dirty="0">
                <a:latin typeface="Isidora" panose="00000500000000000000" pitchFamily="50" charset="0"/>
              </a:rPr>
              <a:t>*MESO = masses d’eau souterraines</a:t>
            </a:r>
            <a:endParaRPr lang="fr-BE" sz="1600" dirty="0">
              <a:latin typeface="Isidora" panose="00000500000000000000" pitchFamily="50" charset="0"/>
            </a:endParaRPr>
          </a:p>
        </p:txBody>
      </p:sp>
    </p:spTree>
    <p:extLst>
      <p:ext uri="{BB962C8B-B14F-4D97-AF65-F5344CB8AC3E}">
        <p14:creationId xmlns:p14="http://schemas.microsoft.com/office/powerpoint/2010/main" val="3494457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1" name="Picture 17"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1588"/>
            <a:ext cx="2090738" cy="685958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596640" y="2214443"/>
            <a:ext cx="8400673" cy="2862322"/>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sz="6000" b="1" i="0" u="none" strike="noStrike" cap="none" spc="0" normalizeH="0" baseline="0">
                <a:ln>
                  <a:noFill/>
                </a:ln>
                <a:solidFill>
                  <a:srgbClr val="008FC3"/>
                </a:solidFill>
                <a:effectLst/>
                <a:uLnTx/>
                <a:uFillTx/>
                <a:latin typeface="Isidora Bold" panose="00000800000000000000" pitchFamily="50" charset="0"/>
              </a:defRPr>
            </a:lvl1pPr>
          </a:lstStyle>
          <a:p>
            <a:r>
              <a:rPr lang="fr-BE" dirty="0"/>
              <a:t>Les ressources en eau en Wallonie </a:t>
            </a:r>
            <a:br>
              <a:rPr lang="fr-BE" dirty="0"/>
            </a:br>
            <a:r>
              <a:rPr lang="fr-BE" dirty="0"/>
              <a:t>et leur usage</a:t>
            </a:r>
          </a:p>
        </p:txBody>
      </p:sp>
      <p:sp>
        <p:nvSpPr>
          <p:cNvPr id="2" name="Rectangle 1"/>
          <p:cNvSpPr/>
          <p:nvPr/>
        </p:nvSpPr>
        <p:spPr>
          <a:xfrm>
            <a:off x="1028700" y="0"/>
            <a:ext cx="2090738" cy="6858000"/>
          </a:xfrm>
          <a:prstGeom prst="rect">
            <a:avLst/>
          </a:prstGeom>
          <a:solidFill>
            <a:srgbClr val="008F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774604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a:solidFill>
                  <a:srgbClr val="0070C0"/>
                </a:solidFill>
                <a:latin typeface="Isidora" panose="00000500000000000000" pitchFamily="50" charset="0"/>
              </a:rPr>
              <a:t>Situation météorologique – 03/2023</a:t>
            </a:r>
            <a:endParaRPr lang="fr-BE" sz="4000" dirty="0">
              <a:solidFill>
                <a:srgbClr val="0070C0"/>
              </a:solidFill>
              <a:latin typeface="Isidora" panose="00000500000000000000" pitchFamily="50" charset="0"/>
            </a:endParaRPr>
          </a:p>
        </p:txBody>
      </p:sp>
      <p:pic>
        <p:nvPicPr>
          <p:cNvPr id="4" name="Image 3">
            <a:extLst>
              <a:ext uri="{FF2B5EF4-FFF2-40B4-BE49-F238E27FC236}">
                <a16:creationId xmlns:a16="http://schemas.microsoft.com/office/drawing/2014/main" id="{422AC46A-BA40-5F11-D026-02C568E68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241" y="907448"/>
            <a:ext cx="8615680" cy="5894940"/>
          </a:xfrm>
          <a:prstGeom prst="rect">
            <a:avLst/>
          </a:prstGeom>
        </p:spPr>
      </p:pic>
      <p:sp>
        <p:nvSpPr>
          <p:cNvPr id="5" name="ZoneTexte 4">
            <a:extLst>
              <a:ext uri="{FF2B5EF4-FFF2-40B4-BE49-F238E27FC236}">
                <a16:creationId xmlns:a16="http://schemas.microsoft.com/office/drawing/2014/main" id="{FDA9D5AB-586B-E386-C7D8-D00C8061E7E4}"/>
              </a:ext>
            </a:extLst>
          </p:cNvPr>
          <p:cNvSpPr txBox="1"/>
          <p:nvPr/>
        </p:nvSpPr>
        <p:spPr>
          <a:xfrm>
            <a:off x="8402320" y="5445760"/>
            <a:ext cx="3647440" cy="707886"/>
          </a:xfrm>
          <a:prstGeom prst="rect">
            <a:avLst/>
          </a:prstGeom>
          <a:noFill/>
        </p:spPr>
        <p:txBody>
          <a:bodyPr wrap="square" rtlCol="0">
            <a:spAutoFit/>
          </a:bodyPr>
          <a:lstStyle/>
          <a:p>
            <a:r>
              <a:rPr lang="fr-BE" sz="2000" dirty="0"/>
              <a:t>Fin du sec vers le 20/12/2023</a:t>
            </a:r>
          </a:p>
          <a:p>
            <a:r>
              <a:rPr lang="fr-BE" sz="2000" dirty="0"/>
              <a:t>Depuis, normal malgré février </a:t>
            </a:r>
          </a:p>
        </p:txBody>
      </p:sp>
    </p:spTree>
    <p:extLst>
      <p:ext uri="{BB962C8B-B14F-4D97-AF65-F5344CB8AC3E}">
        <p14:creationId xmlns:p14="http://schemas.microsoft.com/office/powerpoint/2010/main" val="2770667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Bilan masses d’eau barrages – 03/2023</a:t>
            </a:r>
          </a:p>
        </p:txBody>
      </p:sp>
      <p:pic>
        <p:nvPicPr>
          <p:cNvPr id="3" name="Image 2" descr="Une image contenant carte&#10;&#10;Description générée automatiquement">
            <a:extLst>
              <a:ext uri="{FF2B5EF4-FFF2-40B4-BE49-F238E27FC236}">
                <a16:creationId xmlns:a16="http://schemas.microsoft.com/office/drawing/2014/main" id="{2E337D9C-F42C-D96D-C32F-F9617AC4C294}"/>
              </a:ext>
            </a:extLst>
          </p:cNvPr>
          <p:cNvPicPr>
            <a:picLocks noChangeAspect="1"/>
          </p:cNvPicPr>
          <p:nvPr/>
        </p:nvPicPr>
        <p:blipFill rotWithShape="1">
          <a:blip r:embed="rId3">
            <a:extLst>
              <a:ext uri="{28A0092B-C50C-407E-A947-70E740481C1C}">
                <a14:useLocalDpi xmlns:a14="http://schemas.microsoft.com/office/drawing/2010/main" val="0"/>
              </a:ext>
            </a:extLst>
          </a:blip>
          <a:srcRect l="4564" t="16057" r="6143" b="5468"/>
          <a:stretch/>
        </p:blipFill>
        <p:spPr>
          <a:xfrm>
            <a:off x="1625600" y="929193"/>
            <a:ext cx="9408160" cy="5848640"/>
          </a:xfrm>
          <a:prstGeom prst="rect">
            <a:avLst/>
          </a:prstGeom>
        </p:spPr>
      </p:pic>
    </p:spTree>
    <p:extLst>
      <p:ext uri="{BB962C8B-B14F-4D97-AF65-F5344CB8AC3E}">
        <p14:creationId xmlns:p14="http://schemas.microsoft.com/office/powerpoint/2010/main" val="1216352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1" name="Picture 17"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1588"/>
            <a:ext cx="2090738" cy="685958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596640" y="2214443"/>
            <a:ext cx="8400673" cy="1015663"/>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sz="6000" b="1" i="0" u="none" strike="noStrike" cap="none" spc="0" normalizeH="0" baseline="0">
                <a:ln>
                  <a:noFill/>
                </a:ln>
                <a:solidFill>
                  <a:srgbClr val="008FC3"/>
                </a:solidFill>
                <a:effectLst/>
                <a:uLnTx/>
                <a:uFillTx/>
                <a:latin typeface="Isidora Bold" panose="00000800000000000000" pitchFamily="50" charset="0"/>
              </a:defRPr>
            </a:lvl1pPr>
          </a:lstStyle>
          <a:p>
            <a:r>
              <a:rPr lang="fr-BE" dirty="0"/>
              <a:t>Nouvelles ressources</a:t>
            </a:r>
          </a:p>
        </p:txBody>
      </p:sp>
      <p:sp>
        <p:nvSpPr>
          <p:cNvPr id="2" name="Rectangle 1"/>
          <p:cNvSpPr/>
          <p:nvPr/>
        </p:nvSpPr>
        <p:spPr>
          <a:xfrm>
            <a:off x="1028700" y="0"/>
            <a:ext cx="2090738" cy="6858000"/>
          </a:xfrm>
          <a:prstGeom prst="rect">
            <a:avLst/>
          </a:prstGeom>
          <a:solidFill>
            <a:srgbClr val="008F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640733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Sécheresse 2020 – Contexte spécifique</a:t>
            </a:r>
          </a:p>
        </p:txBody>
      </p:sp>
      <p:pic>
        <p:nvPicPr>
          <p:cNvPr id="7" name="Picture 4" descr="Image associÃ©e"/>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5478" y="3227949"/>
            <a:ext cx="508291" cy="464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associÃ©e"/>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23328" y="3751223"/>
            <a:ext cx="508291" cy="5339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Pool Icon 1416409"/>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2944" y="2998572"/>
            <a:ext cx="558369" cy="5583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associÃ©e"/>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51808" y="2440254"/>
            <a:ext cx="508291" cy="5339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associÃ©e"/>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9434" y="2048275"/>
            <a:ext cx="508291" cy="5339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11676" y="1089526"/>
            <a:ext cx="10215124" cy="584775"/>
          </a:xfrm>
          <a:prstGeom prst="rect">
            <a:avLst/>
          </a:prstGeom>
        </p:spPr>
        <p:txBody>
          <a:bodyPr wrap="square">
            <a:spAutoFit/>
          </a:bodyPr>
          <a:lstStyle/>
          <a:p>
            <a:r>
              <a:rPr lang="fr-BE" altLang="fr-FR" sz="1600" dirty="0">
                <a:latin typeface="Isidora" panose="00000500000000000000" pitchFamily="50" charset="0"/>
              </a:rPr>
              <a:t>Une </a:t>
            </a:r>
            <a:r>
              <a:rPr lang="fr-BE" altLang="fr-FR" sz="1600" b="1" dirty="0">
                <a:latin typeface="Isidora Bold" panose="00000800000000000000" pitchFamily="50" charset="0"/>
              </a:rPr>
              <a:t>augmentation importante de la demande globale </a:t>
            </a:r>
            <a:r>
              <a:rPr lang="fr-BE" altLang="fr-FR" sz="1600" dirty="0">
                <a:latin typeface="Isidora" panose="00000500000000000000" pitchFamily="50" charset="0"/>
              </a:rPr>
              <a:t>sur nos réseaux avec des pics de consommation importants et de plus longue durée en raison de la conjonction de plusieurs facteurs</a:t>
            </a:r>
          </a:p>
        </p:txBody>
      </p:sp>
      <p:sp>
        <p:nvSpPr>
          <p:cNvPr id="13" name="Rectangle 12"/>
          <p:cNvSpPr/>
          <p:nvPr/>
        </p:nvSpPr>
        <p:spPr>
          <a:xfrm>
            <a:off x="-521010" y="3848111"/>
            <a:ext cx="10972818" cy="369332"/>
          </a:xfrm>
          <a:prstGeom prst="rect">
            <a:avLst/>
          </a:prstGeom>
        </p:spPr>
        <p:txBody>
          <a:bodyPr wrap="square">
            <a:spAutoFit/>
          </a:bodyPr>
          <a:lstStyle/>
          <a:p>
            <a:pPr lvl="2"/>
            <a:r>
              <a:rPr lang="fr-BE" dirty="0">
                <a:latin typeface="Isidora" panose="00000500000000000000" pitchFamily="50" charset="0"/>
              </a:rPr>
              <a:t>Des prélèvements locaux sur hydrants (incendies liés à la sécheresse, arrosages, vols d’eau, …)</a:t>
            </a:r>
          </a:p>
        </p:txBody>
      </p:sp>
      <p:pic>
        <p:nvPicPr>
          <p:cNvPr id="14" name="Picture 8" descr="Rainwater Tank Icon 90758"/>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7336" y="1836989"/>
            <a:ext cx="622411" cy="62241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918034" y="2166960"/>
            <a:ext cx="5905165" cy="369332"/>
          </a:xfrm>
          <a:prstGeom prst="rect">
            <a:avLst/>
          </a:prstGeom>
        </p:spPr>
        <p:txBody>
          <a:bodyPr wrap="square">
            <a:spAutoFit/>
          </a:bodyPr>
          <a:lstStyle/>
          <a:p>
            <a:r>
              <a:rPr lang="fr-BE" dirty="0">
                <a:latin typeface="Isidora" panose="00000500000000000000" pitchFamily="50" charset="0"/>
              </a:rPr>
              <a:t>Le tarissement  des citernes d’eau de pluie privées</a:t>
            </a:r>
          </a:p>
        </p:txBody>
      </p:sp>
      <p:pic>
        <p:nvPicPr>
          <p:cNvPr id="16" name="Picture 10" descr="irrigation Icon 2899367"/>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22010" y="2398366"/>
            <a:ext cx="710929" cy="64541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514600" y="2694035"/>
            <a:ext cx="8074894" cy="369332"/>
          </a:xfrm>
          <a:prstGeom prst="rect">
            <a:avLst/>
          </a:prstGeom>
        </p:spPr>
        <p:txBody>
          <a:bodyPr wrap="square">
            <a:spAutoFit/>
          </a:bodyPr>
          <a:lstStyle/>
          <a:p>
            <a:pPr lvl="2"/>
            <a:r>
              <a:rPr lang="fr-BE" dirty="0">
                <a:latin typeface="Isidora" panose="00000500000000000000" pitchFamily="50" charset="0"/>
              </a:rPr>
              <a:t>L’irrigation des cultures agricoles ou l’arrosage des plantations</a:t>
            </a:r>
          </a:p>
        </p:txBody>
      </p:sp>
      <p:sp>
        <p:nvSpPr>
          <p:cNvPr id="18" name="Rectangle 17"/>
          <p:cNvSpPr/>
          <p:nvPr/>
        </p:nvSpPr>
        <p:spPr>
          <a:xfrm>
            <a:off x="1761117" y="3230508"/>
            <a:ext cx="7730222" cy="338554"/>
          </a:xfrm>
          <a:prstGeom prst="rect">
            <a:avLst/>
          </a:prstGeom>
        </p:spPr>
        <p:txBody>
          <a:bodyPr wrap="square">
            <a:spAutoFit/>
          </a:bodyPr>
          <a:lstStyle/>
          <a:p>
            <a:pPr marL="0" lvl="2"/>
            <a:r>
              <a:rPr lang="fr-BE" sz="1600" dirty="0">
                <a:latin typeface="Isidora" panose="00000500000000000000" pitchFamily="50" charset="0"/>
              </a:rPr>
              <a:t>La consommation liée aux équipements de loisirs (terrains de sport ou piscines)</a:t>
            </a:r>
          </a:p>
        </p:txBody>
      </p:sp>
      <p:pic>
        <p:nvPicPr>
          <p:cNvPr id="19" name="Image 18"/>
          <p:cNvPicPr>
            <a:picLocks noChangeAspect="1"/>
          </p:cNvPicPr>
          <p:nvPr/>
        </p:nvPicPr>
        <p:blipFill>
          <a:blip r:embed="rId7"/>
          <a:stretch>
            <a:fillRect/>
          </a:stretch>
        </p:blipFill>
        <p:spPr>
          <a:xfrm>
            <a:off x="10392391" y="3713817"/>
            <a:ext cx="721868" cy="716315"/>
          </a:xfrm>
          <a:prstGeom prst="rect">
            <a:avLst/>
          </a:prstGeom>
        </p:spPr>
      </p:pic>
      <p:sp>
        <p:nvSpPr>
          <p:cNvPr id="20" name="Rectangle 19"/>
          <p:cNvSpPr/>
          <p:nvPr/>
        </p:nvSpPr>
        <p:spPr>
          <a:xfrm>
            <a:off x="967282" y="4564551"/>
            <a:ext cx="9910323" cy="584775"/>
          </a:xfrm>
          <a:prstGeom prst="rect">
            <a:avLst/>
          </a:prstGeom>
        </p:spPr>
        <p:txBody>
          <a:bodyPr wrap="square">
            <a:spAutoFit/>
          </a:bodyPr>
          <a:lstStyle/>
          <a:p>
            <a:r>
              <a:rPr lang="fr-BE" altLang="fr-FR" sz="1600" dirty="0">
                <a:latin typeface="Isidora" panose="00000500000000000000" pitchFamily="50" charset="0"/>
              </a:rPr>
              <a:t>De manière exceptionnelle, un </a:t>
            </a:r>
            <a:r>
              <a:rPr lang="fr-BE" altLang="fr-FR" sz="1600" dirty="0">
                <a:latin typeface="Isidora Bold" panose="00000800000000000000" pitchFamily="50" charset="0"/>
              </a:rPr>
              <a:t>déplacement spatial </a:t>
            </a:r>
            <a:r>
              <a:rPr lang="fr-BE" altLang="fr-FR" sz="1600" dirty="0">
                <a:latin typeface="Isidora" panose="00000500000000000000" pitchFamily="50" charset="0"/>
              </a:rPr>
              <a:t>de la demande en raison du confinement lié à la crise sanitaire </a:t>
            </a:r>
          </a:p>
        </p:txBody>
      </p:sp>
      <p:sp>
        <p:nvSpPr>
          <p:cNvPr id="21" name="Rectangle 20"/>
          <p:cNvSpPr/>
          <p:nvPr/>
        </p:nvSpPr>
        <p:spPr>
          <a:xfrm>
            <a:off x="1814162" y="5373315"/>
            <a:ext cx="4207084" cy="1077218"/>
          </a:xfrm>
          <a:prstGeom prst="rect">
            <a:avLst/>
          </a:prstGeom>
        </p:spPr>
        <p:txBody>
          <a:bodyPr wrap="square">
            <a:spAutoFit/>
          </a:bodyPr>
          <a:lstStyle/>
          <a:p>
            <a:r>
              <a:rPr lang="fr-BE" sz="1600" dirty="0">
                <a:latin typeface="Isidora" panose="00000500000000000000" pitchFamily="50" charset="0"/>
              </a:rPr>
              <a:t>Une augmentation proportionnellement moindre que la moyenne dans </a:t>
            </a:r>
            <a:r>
              <a:rPr lang="fr-BE" sz="1600" b="1" dirty="0">
                <a:latin typeface="Isidora Bold" panose="00000800000000000000" pitchFamily="50" charset="0"/>
              </a:rPr>
              <a:t>les zones urbaines</a:t>
            </a:r>
            <a:r>
              <a:rPr lang="fr-BE" sz="1600" dirty="0">
                <a:latin typeface="Isidora" panose="00000500000000000000" pitchFamily="50" charset="0"/>
              </a:rPr>
              <a:t> concentrant les activités scolaires, administratives ou de services</a:t>
            </a:r>
          </a:p>
        </p:txBody>
      </p:sp>
      <p:sp>
        <p:nvSpPr>
          <p:cNvPr id="22" name="Rectangle 21"/>
          <p:cNvSpPr/>
          <p:nvPr/>
        </p:nvSpPr>
        <p:spPr>
          <a:xfrm>
            <a:off x="7746918" y="5424289"/>
            <a:ext cx="3479881" cy="830997"/>
          </a:xfrm>
          <a:prstGeom prst="rect">
            <a:avLst/>
          </a:prstGeom>
        </p:spPr>
        <p:txBody>
          <a:bodyPr wrap="square">
            <a:spAutoFit/>
          </a:bodyPr>
          <a:lstStyle/>
          <a:p>
            <a:pPr marL="0" lvl="2"/>
            <a:r>
              <a:rPr lang="fr-BE" sz="1600" dirty="0">
                <a:solidFill>
                  <a:srgbClr val="000000"/>
                </a:solidFill>
                <a:latin typeface="Isidora" panose="00000500000000000000" pitchFamily="50" charset="0"/>
              </a:rPr>
              <a:t>Une augmentation plus importante que la moyenne dans </a:t>
            </a:r>
            <a:r>
              <a:rPr lang="fr-BE" sz="1600" b="1" dirty="0">
                <a:solidFill>
                  <a:srgbClr val="000000"/>
                </a:solidFill>
                <a:latin typeface="Isidora Bold" panose="00000800000000000000" pitchFamily="50" charset="0"/>
              </a:rPr>
              <a:t>les zones rurales </a:t>
            </a:r>
            <a:r>
              <a:rPr lang="fr-BE" sz="1600" dirty="0">
                <a:solidFill>
                  <a:srgbClr val="000000"/>
                </a:solidFill>
                <a:latin typeface="Isidora Bold" panose="00000800000000000000" pitchFamily="50" charset="0"/>
              </a:rPr>
              <a:t>et </a:t>
            </a:r>
            <a:r>
              <a:rPr lang="fr-BE" sz="1600" b="1" dirty="0">
                <a:solidFill>
                  <a:srgbClr val="000000"/>
                </a:solidFill>
                <a:latin typeface="Isidora Bold" panose="00000800000000000000" pitchFamily="50" charset="0"/>
              </a:rPr>
              <a:t>zones semi-urbaines</a:t>
            </a:r>
          </a:p>
        </p:txBody>
      </p:sp>
      <p:pic>
        <p:nvPicPr>
          <p:cNvPr id="23" name="Picture 18" descr="farms Icon 666832"/>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0384" y="5384169"/>
            <a:ext cx="983778" cy="9837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city hall Icon 666828"/>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56872" y="5333045"/>
            <a:ext cx="1034902" cy="1034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76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Pattern Arrow png download - 2480*3508 - Free Transparent Arrow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81576">
            <a:off x="1339269" y="319868"/>
            <a:ext cx="8161114" cy="8342474"/>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Sécheresse 2020 – Impact</a:t>
            </a:r>
          </a:p>
        </p:txBody>
      </p:sp>
      <p:sp>
        <p:nvSpPr>
          <p:cNvPr id="36" name="Rectangle 35"/>
          <p:cNvSpPr/>
          <p:nvPr/>
        </p:nvSpPr>
        <p:spPr bwMode="auto">
          <a:xfrm>
            <a:off x="683568" y="6381328"/>
            <a:ext cx="2232248" cy="47667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 name="Rectangle 41"/>
          <p:cNvSpPr/>
          <p:nvPr/>
        </p:nvSpPr>
        <p:spPr>
          <a:xfrm>
            <a:off x="2063552" y="1316735"/>
            <a:ext cx="965854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000000"/>
                </a:solidFill>
                <a:effectLst/>
                <a:uLnTx/>
                <a:uFillTx/>
                <a:latin typeface="Isidora" panose="00000500000000000000" pitchFamily="50" charset="0"/>
              </a:rPr>
              <a:t>La conjonction de ces éléments </a:t>
            </a:r>
            <a:r>
              <a:rPr kumimoji="0" lang="fr-BE" sz="2000" b="0" i="1" u="none" strike="noStrike" kern="1200" cap="none" spc="0" normalizeH="0" baseline="0" noProof="0" dirty="0">
                <a:ln>
                  <a:noFill/>
                </a:ln>
                <a:solidFill>
                  <a:srgbClr val="000000"/>
                </a:solidFill>
                <a:effectLst/>
                <a:uLnTx/>
                <a:uFillTx/>
                <a:latin typeface="Isidora" panose="00000500000000000000" pitchFamily="50" charset="0"/>
              </a:rPr>
              <a:t>a conduit à </a:t>
            </a:r>
            <a:r>
              <a:rPr kumimoji="0" lang="fr-BE" sz="2000" b="0" i="1" u="none" strike="noStrike" kern="1200" cap="none" spc="0" normalizeH="0" baseline="0" noProof="0" dirty="0">
                <a:ln>
                  <a:noFill/>
                </a:ln>
                <a:solidFill>
                  <a:srgbClr val="000000"/>
                </a:solidFill>
                <a:effectLst/>
                <a:uLnTx/>
                <a:uFillTx/>
                <a:latin typeface="Isidora Bold" panose="00000800000000000000" pitchFamily="50" charset="0"/>
              </a:rPr>
              <a:t>des </a:t>
            </a:r>
            <a:r>
              <a:rPr kumimoji="0" lang="fr-BE" sz="2000" b="1" i="1" u="none" strike="noStrike" kern="1200" cap="none" spc="0" normalizeH="0" baseline="0" noProof="0" dirty="0">
                <a:ln>
                  <a:noFill/>
                </a:ln>
                <a:solidFill>
                  <a:srgbClr val="000000"/>
                </a:solidFill>
                <a:effectLst/>
                <a:uLnTx/>
                <a:uFillTx/>
                <a:latin typeface="Isidora Bold" panose="00000800000000000000" pitchFamily="50" charset="0"/>
              </a:rPr>
              <a:t>pointes de consommation extrêmes</a:t>
            </a:r>
            <a:r>
              <a:rPr kumimoji="0" lang="fr-BE" sz="2000" b="0" i="1" u="none" strike="noStrike" kern="1200" cap="none" spc="0" normalizeH="0" baseline="0" noProof="0" dirty="0">
                <a:ln>
                  <a:noFill/>
                </a:ln>
                <a:solidFill>
                  <a:srgbClr val="000000"/>
                </a:solidFill>
                <a:effectLst/>
                <a:uLnTx/>
                <a:uFillTx/>
                <a:latin typeface="Isidora Bold" panose="00000800000000000000" pitchFamily="50" charset="0"/>
              </a:rPr>
              <a:t> </a:t>
            </a:r>
            <a:r>
              <a:rPr kumimoji="0" lang="fr-BE" sz="2000" b="0" i="1" u="none" strike="noStrike" kern="1200" cap="none" spc="0" normalizeH="0" baseline="0" noProof="0" dirty="0">
                <a:ln>
                  <a:noFill/>
                </a:ln>
                <a:solidFill>
                  <a:srgbClr val="000000"/>
                </a:solidFill>
                <a:effectLst/>
                <a:uLnTx/>
                <a:uFillTx/>
                <a:latin typeface="Isidora" panose="00000500000000000000" pitchFamily="50" charset="0"/>
              </a:rPr>
              <a:t>menant à la </a:t>
            </a:r>
            <a:r>
              <a:rPr lang="fr-BE" sz="2000" i="1" dirty="0">
                <a:solidFill>
                  <a:srgbClr val="000000"/>
                </a:solidFill>
                <a:latin typeface="Isidora Bold" panose="00000800000000000000" pitchFamily="50" charset="0"/>
              </a:rPr>
              <a:t>saturation de nos infrastructures de pompage, de transport et de stockage</a:t>
            </a:r>
            <a:r>
              <a:rPr kumimoji="0" lang="fr-BE" sz="2000" b="1" i="1" u="none" strike="noStrike" kern="1200" cap="none" spc="0" normalizeH="0" baseline="0" noProof="0" dirty="0">
                <a:ln>
                  <a:noFill/>
                </a:ln>
                <a:solidFill>
                  <a:srgbClr val="000000"/>
                </a:solidFill>
                <a:effectLst/>
                <a:uLnTx/>
                <a:uFillTx/>
                <a:latin typeface="Isidora" panose="00000500000000000000" pitchFamily="50" charset="0"/>
              </a:rPr>
              <a:t> </a:t>
            </a:r>
            <a:r>
              <a:rPr kumimoji="0" lang="fr-BE" sz="2000" b="0" i="1" u="none" strike="noStrike" kern="1200" cap="none" spc="0" normalizeH="0" baseline="0" noProof="0" dirty="0">
                <a:ln>
                  <a:noFill/>
                </a:ln>
                <a:solidFill>
                  <a:srgbClr val="000000"/>
                </a:solidFill>
                <a:effectLst/>
                <a:uLnTx/>
                <a:uFillTx/>
                <a:latin typeface="Isidora" panose="00000500000000000000" pitchFamily="50" charset="0"/>
              </a:rPr>
              <a:t>avec des </a:t>
            </a:r>
            <a:r>
              <a:rPr lang="fr-BE" sz="2000" i="1" dirty="0">
                <a:solidFill>
                  <a:srgbClr val="000000"/>
                </a:solidFill>
                <a:latin typeface="Isidora Bold" panose="00000800000000000000" pitchFamily="50" charset="0"/>
              </a:rPr>
              <a:t>perturbations limitées dans le temps à quelques endroits de nos réseaux</a:t>
            </a:r>
            <a:r>
              <a:rPr kumimoji="0" lang="fr-BE" sz="2000" b="0" i="1" u="none" strike="noStrike" kern="1200" cap="none" spc="0" normalizeH="0" baseline="0" noProof="0" dirty="0">
                <a:ln>
                  <a:noFill/>
                </a:ln>
                <a:solidFill>
                  <a:srgbClr val="000000"/>
                </a:solidFill>
                <a:effectLst/>
                <a:uLnTx/>
                <a:uFillTx/>
                <a:latin typeface="Isidora" panose="00000500000000000000" pitchFamily="50" charset="0"/>
              </a:rPr>
              <a:t>, notamment sur des zones où habituellement nous ne rencontrions pas de hausses de consommation de nature à mettre la distribution en difficulté.</a:t>
            </a:r>
            <a:endParaRPr kumimoji="0" lang="fr-FR" sz="2000" b="0" i="1" u="none" strike="noStrike" kern="1200" cap="none" spc="0" normalizeH="0" baseline="0" noProof="0" dirty="0">
              <a:ln>
                <a:noFill/>
              </a:ln>
              <a:solidFill>
                <a:srgbClr val="000000"/>
              </a:solidFill>
              <a:effectLst/>
              <a:uLnTx/>
              <a:uFillTx/>
              <a:latin typeface="Isidora" panose="00000500000000000000" pitchFamily="50" charset="0"/>
            </a:endParaRPr>
          </a:p>
        </p:txBody>
      </p:sp>
      <p:sp>
        <p:nvSpPr>
          <p:cNvPr id="44" name="ZoneTexte 43"/>
          <p:cNvSpPr txBox="1"/>
          <p:nvPr/>
        </p:nvSpPr>
        <p:spPr>
          <a:xfrm>
            <a:off x="4190897" y="5913994"/>
            <a:ext cx="601410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b="0" i="0" u="none" strike="noStrike" kern="1200" cap="none" spc="0" normalizeH="0" baseline="0" noProof="0" dirty="0">
                <a:ln>
                  <a:noFill/>
                </a:ln>
                <a:solidFill>
                  <a:srgbClr val="000000"/>
                </a:solidFill>
                <a:effectLst/>
                <a:uLnTx/>
                <a:uFillTx/>
                <a:latin typeface="Isidora" panose="00000500000000000000" pitchFamily="50" charset="0"/>
              </a:rPr>
              <a:t>Consommation journalière moyenne de nos réseaux </a:t>
            </a:r>
            <a:r>
              <a:rPr kumimoji="0" lang="fr-BE" sz="2400" b="1" i="0" u="none" strike="noStrike" kern="1200" cap="none" spc="0" normalizeH="0" baseline="0" noProof="0" dirty="0">
                <a:ln>
                  <a:noFill/>
                </a:ln>
                <a:solidFill>
                  <a:srgbClr val="000000"/>
                </a:solidFill>
                <a:effectLst/>
                <a:uLnTx/>
                <a:uFillTx/>
                <a:latin typeface="Isidora" panose="00000500000000000000" pitchFamily="50" charset="0"/>
              </a:rPr>
              <a:t>383.000 m³/</a:t>
            </a:r>
            <a:r>
              <a:rPr lang="fr-BE" sz="2400" b="1" dirty="0">
                <a:solidFill>
                  <a:srgbClr val="000000"/>
                </a:solidFill>
                <a:latin typeface="Isidora" panose="00000500000000000000" pitchFamily="50" charset="0"/>
              </a:rPr>
              <a:t>jour </a:t>
            </a:r>
            <a:r>
              <a:rPr kumimoji="0" lang="fr-BE" b="0" i="0" u="none" strike="noStrike" kern="1200" cap="none" spc="0" normalizeH="0" baseline="0" noProof="0" dirty="0">
                <a:ln>
                  <a:noFill/>
                </a:ln>
                <a:solidFill>
                  <a:srgbClr val="000000"/>
                </a:solidFill>
                <a:effectLst/>
                <a:uLnTx/>
                <a:uFillTx/>
                <a:latin typeface="Isidora" panose="00000500000000000000" pitchFamily="50" charset="0"/>
              </a:rPr>
              <a:t>(référence)</a:t>
            </a:r>
          </a:p>
        </p:txBody>
      </p:sp>
      <p:grpSp>
        <p:nvGrpSpPr>
          <p:cNvPr id="45" name="Groupe 44"/>
          <p:cNvGrpSpPr/>
          <p:nvPr/>
        </p:nvGrpSpPr>
        <p:grpSpPr>
          <a:xfrm>
            <a:off x="3193915" y="5780078"/>
            <a:ext cx="783197" cy="761583"/>
            <a:chOff x="202331" y="1530399"/>
            <a:chExt cx="602457" cy="602457"/>
          </a:xfrm>
        </p:grpSpPr>
        <p:pic>
          <p:nvPicPr>
            <p:cNvPr id="46" name="Picture 4" descr="Image associÃ©e"/>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3935" y="1575555"/>
              <a:ext cx="508291" cy="53391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ouse Water Supply Icon 1309457"/>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2331" y="1530399"/>
              <a:ext cx="602457" cy="60245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Image 1"/>
          <p:cNvPicPr>
            <a:picLocks noChangeAspect="1"/>
          </p:cNvPicPr>
          <p:nvPr/>
        </p:nvPicPr>
        <p:blipFill>
          <a:blip r:embed="rId7"/>
          <a:stretch>
            <a:fillRect/>
          </a:stretch>
        </p:blipFill>
        <p:spPr>
          <a:xfrm>
            <a:off x="822275" y="1294237"/>
            <a:ext cx="749873" cy="4773582"/>
          </a:xfrm>
          <a:prstGeom prst="rect">
            <a:avLst/>
          </a:prstGeom>
        </p:spPr>
      </p:pic>
      <p:pic>
        <p:nvPicPr>
          <p:cNvPr id="3" name="Image 2"/>
          <p:cNvPicPr>
            <a:picLocks noChangeAspect="1"/>
          </p:cNvPicPr>
          <p:nvPr/>
        </p:nvPicPr>
        <p:blipFill>
          <a:blip r:embed="rId8"/>
          <a:stretch>
            <a:fillRect/>
          </a:stretch>
        </p:blipFill>
        <p:spPr>
          <a:xfrm>
            <a:off x="3193915" y="4152737"/>
            <a:ext cx="6155445" cy="1715452"/>
          </a:xfrm>
          <a:prstGeom prst="rect">
            <a:avLst/>
          </a:prstGeom>
        </p:spPr>
      </p:pic>
    </p:spTree>
    <p:extLst>
      <p:ext uri="{BB962C8B-B14F-4D97-AF65-F5344CB8AC3E}">
        <p14:creationId xmlns:p14="http://schemas.microsoft.com/office/powerpoint/2010/main" val="2012967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Recherche de réseaux hybrides</a:t>
            </a:r>
          </a:p>
        </p:txBody>
      </p:sp>
      <p:sp>
        <p:nvSpPr>
          <p:cNvPr id="36" name="Rectangle 35"/>
          <p:cNvSpPr/>
          <p:nvPr/>
        </p:nvSpPr>
        <p:spPr bwMode="auto">
          <a:xfrm>
            <a:off x="683568" y="6381328"/>
            <a:ext cx="2232248" cy="47667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 name="Rectangle 41"/>
          <p:cNvSpPr/>
          <p:nvPr/>
        </p:nvSpPr>
        <p:spPr>
          <a:xfrm>
            <a:off x="1011675" y="1316735"/>
            <a:ext cx="10710425" cy="707886"/>
          </a:xfrm>
          <a:prstGeom prst="rect">
            <a:avLst/>
          </a:prstGeom>
        </p:spPr>
        <p:txBody>
          <a:bodyPr wrap="square">
            <a:spAutoFit/>
          </a:bodyPr>
          <a:lstStyle/>
          <a:p>
            <a:pPr lvl="0">
              <a:defRPr/>
            </a:pPr>
            <a:r>
              <a:rPr lang="fr-BE" sz="2000" dirty="0">
                <a:solidFill>
                  <a:srgbClr val="000000"/>
                </a:solidFill>
                <a:latin typeface="Isidora" panose="00000500000000000000" pitchFamily="50" charset="0"/>
              </a:rPr>
              <a:t>La pression sur la ressource, les rendements décroissants des investissements et des besoins nouveaux poussent le secteur à explorer le potentiel des réseaux hybrides </a:t>
            </a:r>
            <a:endParaRPr kumimoji="0" lang="fr-FR" sz="2000" b="0" u="none" strike="noStrike" kern="1200" cap="none" spc="0" normalizeH="0" baseline="0" noProof="0" dirty="0">
              <a:ln>
                <a:noFill/>
              </a:ln>
              <a:solidFill>
                <a:srgbClr val="000000"/>
              </a:solidFill>
              <a:effectLst/>
              <a:uLnTx/>
              <a:uFillTx/>
              <a:latin typeface="Isidora" panose="00000500000000000000" pitchFamily="50" charset="0"/>
            </a:endParaRPr>
          </a:p>
        </p:txBody>
      </p:sp>
      <p:pic>
        <p:nvPicPr>
          <p:cNvPr id="4" name="Image 3"/>
          <p:cNvPicPr>
            <a:picLocks noChangeAspect="1"/>
          </p:cNvPicPr>
          <p:nvPr/>
        </p:nvPicPr>
        <p:blipFill rotWithShape="1">
          <a:blip r:embed="rId3"/>
          <a:srcRect t="27771"/>
          <a:stretch/>
        </p:blipFill>
        <p:spPr>
          <a:xfrm>
            <a:off x="1215258" y="2057400"/>
            <a:ext cx="10067123" cy="4562264"/>
          </a:xfrm>
          <a:prstGeom prst="rect">
            <a:avLst/>
          </a:prstGeom>
        </p:spPr>
      </p:pic>
    </p:spTree>
    <p:extLst>
      <p:ext uri="{BB962C8B-B14F-4D97-AF65-F5344CB8AC3E}">
        <p14:creationId xmlns:p14="http://schemas.microsoft.com/office/powerpoint/2010/main" val="265368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à coins arrondis 43"/>
          <p:cNvSpPr/>
          <p:nvPr/>
        </p:nvSpPr>
        <p:spPr>
          <a:xfrm>
            <a:off x="1435472" y="1334471"/>
            <a:ext cx="2260227" cy="49550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BE" sz="1350" b="1">
              <a:solidFill>
                <a:prstClr val="white"/>
              </a:solidFill>
              <a:latin typeface="Arial" panose="020B0604020202020204"/>
            </a:endParaRPr>
          </a:p>
        </p:txBody>
      </p:sp>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Sources alternatives </a:t>
            </a:r>
          </a:p>
        </p:txBody>
      </p:sp>
      <p:sp>
        <p:nvSpPr>
          <p:cNvPr id="36" name="Rectangle 35"/>
          <p:cNvSpPr/>
          <p:nvPr/>
        </p:nvSpPr>
        <p:spPr bwMode="auto">
          <a:xfrm>
            <a:off x="683568" y="6381328"/>
            <a:ext cx="2232248" cy="47667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à coins arrondis 5"/>
          <p:cNvSpPr/>
          <p:nvPr/>
        </p:nvSpPr>
        <p:spPr>
          <a:xfrm>
            <a:off x="5067133" y="1411595"/>
            <a:ext cx="2260227" cy="31595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BE" sz="1350" b="1">
              <a:solidFill>
                <a:prstClr val="white"/>
              </a:solidFill>
              <a:latin typeface="Arial" panose="020B0604020202020204"/>
            </a:endParaRPr>
          </a:p>
        </p:txBody>
      </p:sp>
      <p:sp>
        <p:nvSpPr>
          <p:cNvPr id="22" name="Title1212">
            <a:extLst>
              <a:ext uri="{FF2B5EF4-FFF2-40B4-BE49-F238E27FC236}">
                <a16:creationId xmlns:a16="http://schemas.microsoft.com/office/drawing/2014/main" id="{5DE38C33-2BFD-4AF4-B7D8-6647467C2A72}"/>
              </a:ext>
            </a:extLst>
          </p:cNvPr>
          <p:cNvSpPr txBox="1"/>
          <p:nvPr/>
        </p:nvSpPr>
        <p:spPr>
          <a:xfrm>
            <a:off x="1447024" y="1360744"/>
            <a:ext cx="2138790" cy="46923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0" tIns="0" rIns="0" bIns="53213" rtlCol="0" anchor="ctr">
            <a:spAutoFit/>
          </a:bodyPr>
          <a:lstStyle/>
          <a:p>
            <a:pPr algn="ctr" defTabSz="685800">
              <a:lnSpc>
                <a:spcPct val="90000"/>
              </a:lnSpc>
              <a:spcBef>
                <a:spcPts val="300"/>
              </a:spcBef>
              <a:buClr>
                <a:srgbClr val="000000"/>
              </a:buClr>
              <a:buSzPct val="100000"/>
            </a:pPr>
            <a:r>
              <a:rPr lang="en-US" sz="1500" b="1" dirty="0" err="1">
                <a:solidFill>
                  <a:srgbClr val="002060"/>
                </a:solidFill>
                <a:latin typeface="Isidora Bold" panose="00000800000000000000" pitchFamily="50" charset="0"/>
                <a:cs typeface="Arial Narrow" pitchFamily="34" charset="0"/>
              </a:rPr>
              <a:t>Ressources</a:t>
            </a:r>
            <a:r>
              <a:rPr lang="en-US" sz="1500" b="1" dirty="0">
                <a:solidFill>
                  <a:srgbClr val="002060"/>
                </a:solidFill>
                <a:latin typeface="Isidora Bold" panose="00000800000000000000" pitchFamily="50" charset="0"/>
                <a:cs typeface="Arial Narrow" pitchFamily="34" charset="0"/>
              </a:rPr>
              <a:t> alternatives</a:t>
            </a:r>
          </a:p>
        </p:txBody>
      </p:sp>
      <p:sp>
        <p:nvSpPr>
          <p:cNvPr id="23" name="Title1212">
            <a:extLst>
              <a:ext uri="{FF2B5EF4-FFF2-40B4-BE49-F238E27FC236}">
                <a16:creationId xmlns:a16="http://schemas.microsoft.com/office/drawing/2014/main" id="{5DE38C33-2BFD-4AF4-B7D8-6647467C2A72}"/>
              </a:ext>
            </a:extLst>
          </p:cNvPr>
          <p:cNvSpPr txBox="1"/>
          <p:nvPr/>
        </p:nvSpPr>
        <p:spPr>
          <a:xfrm>
            <a:off x="4965533" y="1908485"/>
            <a:ext cx="2138790" cy="26725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0" tIns="0" rIns="0" bIns="53213" rtlCol="0" anchor="ctr">
            <a:spAutoFit/>
          </a:bodyPr>
          <a:lstStyle/>
          <a:p>
            <a:pPr algn="ctr" defTabSz="685800">
              <a:lnSpc>
                <a:spcPct val="90000"/>
              </a:lnSpc>
              <a:spcBef>
                <a:spcPts val="300"/>
              </a:spcBef>
              <a:buClr>
                <a:srgbClr val="000000"/>
              </a:buClr>
              <a:buSzPct val="100000"/>
            </a:pPr>
            <a:r>
              <a:rPr lang="en-US" sz="1500" b="1" dirty="0">
                <a:solidFill>
                  <a:srgbClr val="002060"/>
                </a:solidFill>
                <a:latin typeface="Arial Narrow" panose="020B0606020202030204" pitchFamily="34" charset="0"/>
                <a:cs typeface="Arial Narrow" pitchFamily="34" charset="0"/>
              </a:rPr>
              <a:t> </a:t>
            </a:r>
            <a:r>
              <a:rPr lang="en-US" sz="1500" b="1" dirty="0">
                <a:solidFill>
                  <a:srgbClr val="002060"/>
                </a:solidFill>
                <a:latin typeface="Isidora Bold" panose="00000800000000000000" pitchFamily="50" charset="0"/>
                <a:cs typeface="Arial Narrow" pitchFamily="34" charset="0"/>
              </a:rPr>
              <a:t>Usages /</a:t>
            </a:r>
            <a:r>
              <a:rPr lang="fr-BE" sz="1500" b="1" dirty="0">
                <a:solidFill>
                  <a:srgbClr val="002060"/>
                </a:solidFill>
                <a:latin typeface="Isidora Bold" panose="00000800000000000000" pitchFamily="50" charset="0"/>
                <a:cs typeface="Arial Narrow" pitchFamily="34" charset="0"/>
              </a:rPr>
              <a:t>Bénéficiaires</a:t>
            </a:r>
            <a:endParaRPr lang="fr-BE" sz="1500" b="1" dirty="0">
              <a:solidFill>
                <a:srgbClr val="FF0000"/>
              </a:solidFill>
              <a:latin typeface="Isidora Bold" panose="00000800000000000000" pitchFamily="50" charset="0"/>
              <a:cs typeface="Arial Narrow" pitchFamily="34" charset="0"/>
            </a:endParaRPr>
          </a:p>
        </p:txBody>
      </p:sp>
      <p:sp>
        <p:nvSpPr>
          <p:cNvPr id="26" name="Accolade fermante 25"/>
          <p:cNvSpPr/>
          <p:nvPr/>
        </p:nvSpPr>
        <p:spPr>
          <a:xfrm>
            <a:off x="3987800" y="2365535"/>
            <a:ext cx="1079333" cy="2984899"/>
          </a:xfrm>
          <a:prstGeom prst="rightBrace">
            <a:avLst>
              <a:gd name="adj1" fmla="val 8333"/>
              <a:gd name="adj2" fmla="val 50851"/>
            </a:avLst>
          </a:prstGeom>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fr-BE" sz="1200" b="1">
              <a:solidFill>
                <a:srgbClr val="002060"/>
              </a:solidFill>
              <a:latin typeface="Arial Narrow" panose="020B0606020202030204" pitchFamily="34" charset="0"/>
            </a:endParaRPr>
          </a:p>
        </p:txBody>
      </p:sp>
      <p:sp>
        <p:nvSpPr>
          <p:cNvPr id="27" name="Rectangle 26"/>
          <p:cNvSpPr/>
          <p:nvPr/>
        </p:nvSpPr>
        <p:spPr>
          <a:xfrm>
            <a:off x="5405275" y="2665600"/>
            <a:ext cx="2793999" cy="2300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fr-BE" sz="1600" b="1" dirty="0">
                <a:ln w="0"/>
                <a:solidFill>
                  <a:srgbClr val="002060"/>
                </a:solidFill>
                <a:latin typeface="Isidora" panose="00000500000000000000" pitchFamily="50" charset="0"/>
              </a:rPr>
              <a:t>Agriculteurs</a:t>
            </a:r>
          </a:p>
          <a:p>
            <a:pPr defTabSz="685800"/>
            <a:endParaRPr lang="fr-BE" sz="1600" b="1" dirty="0">
              <a:ln w="0"/>
              <a:solidFill>
                <a:srgbClr val="002060"/>
              </a:solidFill>
              <a:latin typeface="Isidora" panose="00000500000000000000" pitchFamily="50" charset="0"/>
            </a:endParaRPr>
          </a:p>
          <a:p>
            <a:pPr defTabSz="685800"/>
            <a:r>
              <a:rPr lang="fr-BE" sz="1600" b="1" dirty="0">
                <a:ln w="0"/>
                <a:solidFill>
                  <a:srgbClr val="002060"/>
                </a:solidFill>
                <a:latin typeface="Isidora" panose="00000500000000000000" pitchFamily="50" charset="0"/>
              </a:rPr>
              <a:t>Industriels</a:t>
            </a:r>
          </a:p>
          <a:p>
            <a:pPr defTabSz="685800"/>
            <a:endParaRPr lang="fr-BE" sz="1600" b="1" dirty="0">
              <a:ln w="0"/>
              <a:solidFill>
                <a:srgbClr val="002060"/>
              </a:solidFill>
              <a:latin typeface="Isidora" panose="00000500000000000000" pitchFamily="50" charset="0"/>
            </a:endParaRPr>
          </a:p>
          <a:p>
            <a:pPr defTabSz="685800"/>
            <a:r>
              <a:rPr lang="fr-BE" sz="1600" b="1" dirty="0">
                <a:ln w="0"/>
                <a:solidFill>
                  <a:srgbClr val="002060"/>
                </a:solidFill>
                <a:latin typeface="Isidora" panose="00000500000000000000" pitchFamily="50" charset="0"/>
              </a:rPr>
              <a:t>Eco-quartiers</a:t>
            </a:r>
          </a:p>
          <a:p>
            <a:pPr defTabSz="685800"/>
            <a:endParaRPr lang="fr-BE" sz="1600" b="1" dirty="0">
              <a:ln w="0"/>
              <a:solidFill>
                <a:srgbClr val="002060"/>
              </a:solidFill>
              <a:latin typeface="Isidora" panose="00000500000000000000" pitchFamily="50" charset="0"/>
            </a:endParaRPr>
          </a:p>
          <a:p>
            <a:pPr defTabSz="685800"/>
            <a:r>
              <a:rPr lang="fr-BE" sz="1600" b="1" dirty="0">
                <a:ln w="0"/>
                <a:solidFill>
                  <a:srgbClr val="002060"/>
                </a:solidFill>
                <a:latin typeface="Isidora" panose="00000500000000000000" pitchFamily="50" charset="0"/>
              </a:rPr>
              <a:t>Eco-Zoning</a:t>
            </a:r>
          </a:p>
          <a:p>
            <a:pPr defTabSz="685800"/>
            <a:endParaRPr lang="fr-BE" sz="1600" b="1" dirty="0">
              <a:ln w="0"/>
              <a:solidFill>
                <a:srgbClr val="002060"/>
              </a:solidFill>
              <a:latin typeface="Isidora" panose="00000500000000000000" pitchFamily="50" charset="0"/>
            </a:endParaRPr>
          </a:p>
          <a:p>
            <a:pPr defTabSz="685800"/>
            <a:r>
              <a:rPr lang="fr-BE" sz="1600" b="1" dirty="0">
                <a:ln w="0"/>
                <a:solidFill>
                  <a:srgbClr val="002060"/>
                </a:solidFill>
                <a:latin typeface="Isidora" panose="00000500000000000000" pitchFamily="50" charset="0"/>
              </a:rPr>
              <a:t>Communes</a:t>
            </a:r>
          </a:p>
          <a:p>
            <a:pPr defTabSz="685800"/>
            <a:endParaRPr lang="fr-BE" sz="1600" b="1" dirty="0">
              <a:ln w="0"/>
              <a:solidFill>
                <a:srgbClr val="002060"/>
              </a:solidFill>
              <a:latin typeface="Isidora" panose="00000500000000000000" pitchFamily="50" charset="0"/>
            </a:endParaRPr>
          </a:p>
          <a:p>
            <a:pPr defTabSz="685800"/>
            <a:r>
              <a:rPr lang="fr-BE" sz="1600" b="1" dirty="0">
                <a:ln w="0"/>
                <a:solidFill>
                  <a:srgbClr val="002060"/>
                </a:solidFill>
                <a:latin typeface="Isidora" panose="00000500000000000000" pitchFamily="50" charset="0"/>
              </a:rPr>
              <a:t>Recharge aquifère</a:t>
            </a:r>
            <a:br>
              <a:rPr lang="fr-BE" sz="1600" b="1" dirty="0">
                <a:ln w="0"/>
                <a:solidFill>
                  <a:srgbClr val="002060"/>
                </a:solidFill>
                <a:latin typeface="Isidora" panose="00000500000000000000" pitchFamily="50" charset="0"/>
              </a:rPr>
            </a:br>
            <a:r>
              <a:rPr lang="fr-BE" sz="1600" b="1" dirty="0">
                <a:ln w="0"/>
                <a:solidFill>
                  <a:srgbClr val="002060"/>
                </a:solidFill>
                <a:latin typeface="Isidora" panose="00000500000000000000" pitchFamily="50" charset="0"/>
              </a:rPr>
              <a:t>….</a:t>
            </a:r>
          </a:p>
        </p:txBody>
      </p:sp>
      <p:sp>
        <p:nvSpPr>
          <p:cNvPr id="30" name="Rectangle 1"/>
          <p:cNvSpPr>
            <a:spLocks noChangeArrowheads="1"/>
          </p:cNvSpPr>
          <p:nvPr/>
        </p:nvSpPr>
        <p:spPr bwMode="auto">
          <a:xfrm>
            <a:off x="228600" y="1149836"/>
            <a:ext cx="65" cy="1885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defTabSz="685800" eaLnBrk="0" fontAlgn="base" hangingPunct="0">
              <a:spcBef>
                <a:spcPct val="0"/>
              </a:spcBef>
              <a:spcAft>
                <a:spcPct val="0"/>
              </a:spcAft>
            </a:pPr>
            <a:endParaRPr lang="fr-FR" altLang="fr-FR" sz="1350" dirty="0">
              <a:solidFill>
                <a:prstClr val="black"/>
              </a:solidFill>
              <a:latin typeface="Arial" panose="020B0604020202020204" pitchFamily="34" charset="0"/>
            </a:endParaRPr>
          </a:p>
        </p:txBody>
      </p:sp>
      <p:sp>
        <p:nvSpPr>
          <p:cNvPr id="31" name="Rectangle 2"/>
          <p:cNvSpPr>
            <a:spLocks noChangeArrowheads="1"/>
          </p:cNvSpPr>
          <p:nvPr/>
        </p:nvSpPr>
        <p:spPr bwMode="auto">
          <a:xfrm>
            <a:off x="342900" y="1264136"/>
            <a:ext cx="65" cy="1885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defTabSz="685800" eaLnBrk="0" fontAlgn="base" hangingPunct="0">
              <a:spcBef>
                <a:spcPct val="0"/>
              </a:spcBef>
              <a:spcAft>
                <a:spcPct val="0"/>
              </a:spcAft>
            </a:pPr>
            <a:endParaRPr lang="fr-FR" altLang="fr-FR" sz="1350" dirty="0">
              <a:solidFill>
                <a:prstClr val="black"/>
              </a:solidFill>
              <a:latin typeface="Arial" panose="020B0604020202020204" pitchFamily="34" charset="0"/>
            </a:endParaRPr>
          </a:p>
        </p:txBody>
      </p:sp>
      <p:sp>
        <p:nvSpPr>
          <p:cNvPr id="33" name="Rectangle à coins arrondis 32"/>
          <p:cNvSpPr/>
          <p:nvPr/>
        </p:nvSpPr>
        <p:spPr>
          <a:xfrm>
            <a:off x="8981249" y="1401903"/>
            <a:ext cx="2260227" cy="31595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BE" sz="1350" b="1">
              <a:solidFill>
                <a:prstClr val="white"/>
              </a:solidFill>
              <a:latin typeface="Arial" panose="020B0604020202020204"/>
            </a:endParaRPr>
          </a:p>
        </p:txBody>
      </p:sp>
      <p:sp>
        <p:nvSpPr>
          <p:cNvPr id="34" name="Title1212">
            <a:extLst>
              <a:ext uri="{FF2B5EF4-FFF2-40B4-BE49-F238E27FC236}">
                <a16:creationId xmlns:a16="http://schemas.microsoft.com/office/drawing/2014/main" id="{5DE38C33-2BFD-4AF4-B7D8-6647467C2A72}"/>
              </a:ext>
            </a:extLst>
          </p:cNvPr>
          <p:cNvSpPr txBox="1"/>
          <p:nvPr/>
        </p:nvSpPr>
        <p:spPr>
          <a:xfrm>
            <a:off x="8947042" y="1450606"/>
            <a:ext cx="2138790" cy="26725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0" tIns="0" rIns="0" bIns="53213" rtlCol="0" anchor="ctr">
            <a:spAutoFit/>
          </a:bodyPr>
          <a:lstStyle>
            <a:defPPr>
              <a:defRPr lang="fr-FR"/>
            </a:defPPr>
            <a:lvl1pPr algn="ctr" defTabSz="685800">
              <a:lnSpc>
                <a:spcPct val="90000"/>
              </a:lnSpc>
              <a:spcBef>
                <a:spcPts val="300"/>
              </a:spcBef>
              <a:buClr>
                <a:srgbClr val="000000"/>
              </a:buClr>
              <a:buSzPct val="100000"/>
              <a:defRPr sz="1500" b="1">
                <a:solidFill>
                  <a:srgbClr val="002060"/>
                </a:solidFill>
                <a:latin typeface="Isidora Bold" panose="00000800000000000000" pitchFamily="50" charset="0"/>
                <a:cs typeface="Arial Narrow" pitchFamily="34" charset="0"/>
              </a:defRPr>
            </a:lvl1pPr>
          </a:lstStyle>
          <a:p>
            <a:r>
              <a:rPr lang="en-US" dirty="0"/>
              <a:t> </a:t>
            </a:r>
            <a:r>
              <a:rPr lang="fr-BE" dirty="0"/>
              <a:t>Défis adressés</a:t>
            </a:r>
          </a:p>
        </p:txBody>
      </p:sp>
      <p:sp>
        <p:nvSpPr>
          <p:cNvPr id="35" name="Rectangle 34"/>
          <p:cNvSpPr/>
          <p:nvPr/>
        </p:nvSpPr>
        <p:spPr>
          <a:xfrm>
            <a:off x="8836186" y="2365535"/>
            <a:ext cx="2550351" cy="41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BE" sz="1600" b="1" dirty="0">
                <a:ln w="0"/>
                <a:solidFill>
                  <a:srgbClr val="002060"/>
                </a:solidFill>
                <a:latin typeface="Isidora" panose="00000500000000000000" pitchFamily="50" charset="0"/>
              </a:rPr>
              <a:t>Continuité d’accès</a:t>
            </a:r>
          </a:p>
          <a:p>
            <a:pPr algn="ctr" defTabSz="685800"/>
            <a:r>
              <a:rPr lang="fr-BE" sz="1600" dirty="0">
                <a:solidFill>
                  <a:srgbClr val="000000"/>
                </a:solidFill>
                <a:latin typeface="Isidora" panose="00000500000000000000" pitchFamily="50" charset="0"/>
              </a:rPr>
              <a:t>Garantir la continuité d'accès à coût maitrisé</a:t>
            </a:r>
          </a:p>
          <a:p>
            <a:pPr algn="ctr" defTabSz="685800"/>
            <a:endParaRPr lang="fr-BE" sz="1600" b="1" dirty="0">
              <a:ln w="0"/>
              <a:solidFill>
                <a:srgbClr val="002060"/>
              </a:solidFill>
              <a:latin typeface="Isidora" panose="00000500000000000000" pitchFamily="50" charset="0"/>
            </a:endParaRPr>
          </a:p>
        </p:txBody>
      </p:sp>
      <p:sp>
        <p:nvSpPr>
          <p:cNvPr id="37" name="Rectangle 36"/>
          <p:cNvSpPr/>
          <p:nvPr/>
        </p:nvSpPr>
        <p:spPr>
          <a:xfrm>
            <a:off x="8555611" y="3580476"/>
            <a:ext cx="3111500" cy="581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BE" sz="1600" b="1" dirty="0">
                <a:ln w="0"/>
                <a:solidFill>
                  <a:srgbClr val="002060"/>
                </a:solidFill>
                <a:latin typeface="Isidora" panose="00000500000000000000" pitchFamily="50" charset="0"/>
              </a:rPr>
              <a:t>Pression environnementale</a:t>
            </a:r>
          </a:p>
          <a:p>
            <a:pPr algn="ctr" defTabSz="685800"/>
            <a:r>
              <a:rPr lang="fr-BE" sz="1600" dirty="0">
                <a:solidFill>
                  <a:srgbClr val="000000"/>
                </a:solidFill>
                <a:latin typeface="Isidora" panose="00000500000000000000" pitchFamily="50" charset="0"/>
              </a:rPr>
              <a:t>Réduire la pression environnementale </a:t>
            </a:r>
            <a:r>
              <a:rPr lang="fr-FR" sz="1600" dirty="0">
                <a:solidFill>
                  <a:srgbClr val="000000"/>
                </a:solidFill>
                <a:latin typeface="Isidora" panose="00000500000000000000" pitchFamily="50" charset="0"/>
                <a:cs typeface="Arial Narrow" pitchFamily="34" charset="0"/>
              </a:rPr>
              <a:t>sur la ressource en zones sensibles</a:t>
            </a:r>
            <a:endParaRPr lang="fr-BE" sz="1600" dirty="0">
              <a:solidFill>
                <a:srgbClr val="000000"/>
              </a:solidFill>
              <a:latin typeface="Isidora" panose="00000500000000000000" pitchFamily="50" charset="0"/>
            </a:endParaRPr>
          </a:p>
          <a:p>
            <a:pPr algn="ctr" defTabSz="685800"/>
            <a:endParaRPr lang="fr-BE" sz="1600" b="1" dirty="0">
              <a:ln w="0"/>
              <a:solidFill>
                <a:srgbClr val="002060"/>
              </a:solidFill>
              <a:latin typeface="Isidora" panose="00000500000000000000" pitchFamily="50" charset="0"/>
            </a:endParaRPr>
          </a:p>
        </p:txBody>
      </p:sp>
      <p:sp>
        <p:nvSpPr>
          <p:cNvPr id="38" name="Rectangle 37"/>
          <p:cNvSpPr/>
          <p:nvPr/>
        </p:nvSpPr>
        <p:spPr>
          <a:xfrm>
            <a:off x="8686801" y="4811204"/>
            <a:ext cx="2844800" cy="446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BE" sz="1600" b="1" dirty="0">
                <a:ln w="0"/>
                <a:solidFill>
                  <a:srgbClr val="002060"/>
                </a:solidFill>
                <a:latin typeface="Isidora" panose="00000500000000000000" pitchFamily="50" charset="0"/>
              </a:rPr>
              <a:t>Extension du réseau</a:t>
            </a:r>
          </a:p>
          <a:p>
            <a:pPr algn="ctr" defTabSz="685800"/>
            <a:r>
              <a:rPr lang="fr-BE" sz="1600" dirty="0">
                <a:solidFill>
                  <a:srgbClr val="000000"/>
                </a:solidFill>
                <a:latin typeface="Isidora" panose="00000500000000000000" pitchFamily="50" charset="0"/>
              </a:rPr>
              <a:t>Etendre le réseau à moindre coût économique et environnemental</a:t>
            </a:r>
            <a:endParaRPr lang="fr-BE" sz="1600" b="1" dirty="0">
              <a:ln w="0"/>
              <a:solidFill>
                <a:srgbClr val="002060"/>
              </a:solidFill>
              <a:latin typeface="Isidora" panose="00000500000000000000" pitchFamily="50" charset="0"/>
            </a:endParaRPr>
          </a:p>
        </p:txBody>
      </p:sp>
      <p:sp>
        <p:nvSpPr>
          <p:cNvPr id="39" name="Flèche droite 38"/>
          <p:cNvSpPr/>
          <p:nvPr/>
        </p:nvSpPr>
        <p:spPr>
          <a:xfrm>
            <a:off x="7774005" y="2777271"/>
            <a:ext cx="526582" cy="442340"/>
          </a:xfrm>
          <a:prstGeom prst="rightArrow">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BE" sz="1350" b="1">
              <a:solidFill>
                <a:prstClr val="white"/>
              </a:solidFill>
              <a:latin typeface="Arial" panose="020B0604020202020204"/>
            </a:endParaRPr>
          </a:p>
        </p:txBody>
      </p:sp>
      <p:sp>
        <p:nvSpPr>
          <p:cNvPr id="40" name="Flèche droite 39"/>
          <p:cNvSpPr/>
          <p:nvPr/>
        </p:nvSpPr>
        <p:spPr>
          <a:xfrm>
            <a:off x="7774005" y="3508808"/>
            <a:ext cx="526582" cy="442340"/>
          </a:xfrm>
          <a:prstGeom prst="rightArrow">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BE" sz="1350" b="1">
              <a:solidFill>
                <a:prstClr val="white"/>
              </a:solidFill>
              <a:latin typeface="Arial" panose="020B0604020202020204"/>
            </a:endParaRPr>
          </a:p>
        </p:txBody>
      </p:sp>
      <p:sp>
        <p:nvSpPr>
          <p:cNvPr id="41" name="Flèche droite 40"/>
          <p:cNvSpPr/>
          <p:nvPr/>
        </p:nvSpPr>
        <p:spPr>
          <a:xfrm>
            <a:off x="7774005" y="4269402"/>
            <a:ext cx="526582" cy="442340"/>
          </a:xfrm>
          <a:prstGeom prst="rightArrow">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BE" sz="1350" b="1">
              <a:solidFill>
                <a:prstClr val="white"/>
              </a:solidFill>
              <a:latin typeface="Arial" panose="020B0604020202020204"/>
            </a:endParaRPr>
          </a:p>
        </p:txBody>
      </p:sp>
      <p:sp>
        <p:nvSpPr>
          <p:cNvPr id="43" name="Rectangle 42"/>
          <p:cNvSpPr/>
          <p:nvPr/>
        </p:nvSpPr>
        <p:spPr>
          <a:xfrm>
            <a:off x="2332878" y="5997283"/>
            <a:ext cx="7607300" cy="568730"/>
          </a:xfrm>
          <a:prstGeom prst="rect">
            <a:avLst/>
          </a:prstGeom>
          <a:solidFill>
            <a:schemeClr val="accent6">
              <a:lumMod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fr-BE" b="1" dirty="0">
                <a:solidFill>
                  <a:prstClr val="white"/>
                </a:solidFill>
                <a:latin typeface="Isidora" panose="00000500000000000000" pitchFamily="50" charset="0"/>
              </a:rPr>
              <a:t>Objectif : Sécuriser et alimenter d’une manière différente</a:t>
            </a:r>
          </a:p>
        </p:txBody>
      </p:sp>
      <p:pic>
        <p:nvPicPr>
          <p:cNvPr id="3" name="Image 2"/>
          <p:cNvPicPr>
            <a:picLocks noChangeAspect="1"/>
          </p:cNvPicPr>
          <p:nvPr/>
        </p:nvPicPr>
        <p:blipFill>
          <a:blip r:embed="rId3"/>
          <a:stretch>
            <a:fillRect/>
          </a:stretch>
        </p:blipFill>
        <p:spPr>
          <a:xfrm>
            <a:off x="1176490" y="2365535"/>
            <a:ext cx="2953060" cy="2984899"/>
          </a:xfrm>
          <a:prstGeom prst="rect">
            <a:avLst/>
          </a:prstGeom>
        </p:spPr>
      </p:pic>
    </p:spTree>
    <p:extLst>
      <p:ext uri="{BB962C8B-B14F-4D97-AF65-F5344CB8AC3E}">
        <p14:creationId xmlns:p14="http://schemas.microsoft.com/office/powerpoint/2010/main" val="2173373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Modèles envisagés</a:t>
            </a:r>
          </a:p>
        </p:txBody>
      </p:sp>
      <p:pic>
        <p:nvPicPr>
          <p:cNvPr id="2" name="Image 1"/>
          <p:cNvPicPr>
            <a:picLocks noChangeAspect="1"/>
          </p:cNvPicPr>
          <p:nvPr/>
        </p:nvPicPr>
        <p:blipFill>
          <a:blip r:embed="rId3"/>
          <a:stretch>
            <a:fillRect/>
          </a:stretch>
        </p:blipFill>
        <p:spPr>
          <a:xfrm>
            <a:off x="273252" y="1202475"/>
            <a:ext cx="11766348" cy="5122125"/>
          </a:xfrm>
          <a:prstGeom prst="rect">
            <a:avLst/>
          </a:prstGeom>
        </p:spPr>
      </p:pic>
    </p:spTree>
    <p:extLst>
      <p:ext uri="{BB962C8B-B14F-4D97-AF65-F5344CB8AC3E}">
        <p14:creationId xmlns:p14="http://schemas.microsoft.com/office/powerpoint/2010/main" val="2586342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Des modèles pour l’avenir</a:t>
            </a:r>
          </a:p>
        </p:txBody>
      </p:sp>
      <p:sp>
        <p:nvSpPr>
          <p:cNvPr id="4" name="Titre 1"/>
          <p:cNvSpPr>
            <a:spLocks noGrp="1"/>
          </p:cNvSpPr>
          <p:nvPr>
            <p:ph type="title"/>
          </p:nvPr>
        </p:nvSpPr>
        <p:spPr>
          <a:xfrm>
            <a:off x="613788" y="1176232"/>
            <a:ext cx="10354689" cy="1245334"/>
          </a:xfrm>
        </p:spPr>
        <p:txBody>
          <a:bodyPr vert="horz" lIns="68580" tIns="34290" rIns="68580" bIns="34290" rtlCol="0" anchor="ctr">
            <a:noAutofit/>
          </a:bodyPr>
          <a:lstStyle/>
          <a:p>
            <a:r>
              <a:rPr lang="fr-BE" sz="2100" dirty="0">
                <a:latin typeface="Isidora" panose="00000500000000000000" pitchFamily="50" charset="0"/>
              </a:rPr>
              <a:t>Les réseaux hybrides c’est apprendre à travers des pilotes, démontrer la viabilité technico économique et proposer des modèles et des orientations pour l’avenir. </a:t>
            </a:r>
            <a:br>
              <a:rPr lang="fr-BE" sz="2100" dirty="0">
                <a:latin typeface="Isidora" panose="00000500000000000000" pitchFamily="50" charset="0"/>
              </a:rPr>
            </a:br>
            <a:endParaRPr lang="fr-BE" sz="2100" dirty="0">
              <a:latin typeface="Isidora" panose="00000500000000000000" pitchFamily="50" charset="0"/>
            </a:endParaRPr>
          </a:p>
        </p:txBody>
      </p:sp>
      <p:sp>
        <p:nvSpPr>
          <p:cNvPr id="5" name="Espace réservé du contenu 2"/>
          <p:cNvSpPr>
            <a:spLocks noGrp="1"/>
          </p:cNvSpPr>
          <p:nvPr>
            <p:ph idx="1"/>
          </p:nvPr>
        </p:nvSpPr>
        <p:spPr>
          <a:xfrm>
            <a:off x="613788" y="2744920"/>
            <a:ext cx="6815712" cy="817862"/>
          </a:xfrm>
        </p:spPr>
        <p:txBody>
          <a:bodyPr>
            <a:noAutofit/>
          </a:bodyPr>
          <a:lstStyle/>
          <a:p>
            <a:pPr marL="0" indent="0">
              <a:buNone/>
            </a:pPr>
            <a:r>
              <a:rPr lang="fr-BE" sz="2000" dirty="0">
                <a:latin typeface="Isidora" panose="00000500000000000000" pitchFamily="50" charset="0"/>
              </a:rPr>
              <a:t>Les réseaux hybrides sont un des moyens pour permettre la circularité dans la gestion de l’eau ainsi que la </a:t>
            </a:r>
            <a:r>
              <a:rPr lang="fr-BE" sz="2000" b="1" dirty="0">
                <a:latin typeface="Isidora" panose="00000500000000000000" pitchFamily="50" charset="0"/>
              </a:rPr>
              <a:t>réduction du stress hydrique</a:t>
            </a:r>
            <a:endParaRPr lang="fr-BE" sz="2000" dirty="0">
              <a:latin typeface="Isidora" panose="00000500000000000000" pitchFamily="50" charset="0"/>
            </a:endParaRPr>
          </a:p>
        </p:txBody>
      </p:sp>
      <p:sp>
        <p:nvSpPr>
          <p:cNvPr id="19" name="Espace réservé du contenu 2"/>
          <p:cNvSpPr txBox="1">
            <a:spLocks/>
          </p:cNvSpPr>
          <p:nvPr/>
        </p:nvSpPr>
        <p:spPr>
          <a:xfrm>
            <a:off x="555311" y="4209490"/>
            <a:ext cx="6932666" cy="6620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008FC3"/>
              </a:buClr>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8FC3"/>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8FC3"/>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8FC3"/>
              </a:buClr>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8FC3"/>
              </a:buClr>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fr-BE" sz="2000" dirty="0">
                <a:solidFill>
                  <a:prstClr val="black">
                    <a:lumMod val="65000"/>
                    <a:lumOff val="35000"/>
                  </a:prstClr>
                </a:solidFill>
                <a:latin typeface="Isidora" panose="00000500000000000000" pitchFamily="50" charset="0"/>
              </a:rPr>
              <a:t>Les réseaux hybrides offrent des </a:t>
            </a:r>
            <a:r>
              <a:rPr lang="fr-BE" sz="2000" b="1" dirty="0">
                <a:solidFill>
                  <a:prstClr val="black">
                    <a:lumMod val="65000"/>
                    <a:lumOff val="35000"/>
                  </a:prstClr>
                </a:solidFill>
                <a:latin typeface="Isidora" panose="00000500000000000000" pitchFamily="50" charset="0"/>
              </a:rPr>
              <a:t>potentiels de réutilisation </a:t>
            </a:r>
            <a:r>
              <a:rPr lang="fr-BE" sz="2000" dirty="0">
                <a:solidFill>
                  <a:prstClr val="black">
                    <a:lumMod val="65000"/>
                    <a:lumOff val="35000"/>
                  </a:prstClr>
                </a:solidFill>
                <a:latin typeface="Isidora" panose="00000500000000000000" pitchFamily="50" charset="0"/>
              </a:rPr>
              <a:t>des eaux aujourd’hui non encore exploités</a:t>
            </a:r>
          </a:p>
          <a:p>
            <a:pPr marL="171450" indent="-171450" defTabSz="685800">
              <a:spcBef>
                <a:spcPts val="750"/>
              </a:spcBef>
            </a:pPr>
            <a:endParaRPr lang="fr-BE" sz="2000" dirty="0">
              <a:solidFill>
                <a:prstClr val="black">
                  <a:lumMod val="65000"/>
                  <a:lumOff val="35000"/>
                </a:prstClr>
              </a:solidFill>
              <a:latin typeface="Isidora" panose="00000500000000000000" pitchFamily="50" charset="0"/>
            </a:endParaRPr>
          </a:p>
        </p:txBody>
      </p:sp>
      <p:sp>
        <p:nvSpPr>
          <p:cNvPr id="23" name="Espace réservé du contenu 2"/>
          <p:cNvSpPr txBox="1">
            <a:spLocks/>
          </p:cNvSpPr>
          <p:nvPr/>
        </p:nvSpPr>
        <p:spPr>
          <a:xfrm>
            <a:off x="613788" y="5202515"/>
            <a:ext cx="6708580" cy="88755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008FC3"/>
              </a:buClr>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8FC3"/>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8FC3"/>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8FC3"/>
              </a:buClr>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8FC3"/>
              </a:buClr>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fr-BE" sz="1800" dirty="0">
                <a:solidFill>
                  <a:prstClr val="black">
                    <a:lumMod val="65000"/>
                    <a:lumOff val="35000"/>
                  </a:prstClr>
                </a:solidFill>
                <a:latin typeface="Isidora" panose="00000500000000000000" pitchFamily="50" charset="0"/>
              </a:rPr>
              <a:t>Les réseaux hybrides nécessitent un </a:t>
            </a:r>
            <a:r>
              <a:rPr lang="fr-BE" sz="1800" b="1" dirty="0">
                <a:solidFill>
                  <a:prstClr val="black">
                    <a:lumMod val="65000"/>
                    <a:lumOff val="35000"/>
                  </a:prstClr>
                </a:solidFill>
                <a:latin typeface="Isidora" panose="00000500000000000000" pitchFamily="50" charset="0"/>
              </a:rPr>
              <a:t>accompagnement </a:t>
            </a:r>
            <a:r>
              <a:rPr lang="fr-BE" sz="1800" b="1" dirty="0" err="1">
                <a:solidFill>
                  <a:prstClr val="black">
                    <a:lumMod val="65000"/>
                    <a:lumOff val="35000"/>
                  </a:prstClr>
                </a:solidFill>
                <a:latin typeface="Isidora" panose="00000500000000000000" pitchFamily="50" charset="0"/>
              </a:rPr>
              <a:t>régulatoire</a:t>
            </a:r>
            <a:r>
              <a:rPr lang="fr-BE" sz="1800" b="1" dirty="0">
                <a:solidFill>
                  <a:prstClr val="black">
                    <a:lumMod val="65000"/>
                    <a:lumOff val="35000"/>
                  </a:prstClr>
                </a:solidFill>
                <a:latin typeface="Isidora" panose="00000500000000000000" pitchFamily="50" charset="0"/>
              </a:rPr>
              <a:t> </a:t>
            </a:r>
            <a:r>
              <a:rPr lang="fr-BE" sz="1800" dirty="0">
                <a:solidFill>
                  <a:prstClr val="black">
                    <a:lumMod val="65000"/>
                    <a:lumOff val="35000"/>
                  </a:prstClr>
                </a:solidFill>
                <a:latin typeface="Isidora" panose="00000500000000000000" pitchFamily="50" charset="0"/>
              </a:rPr>
              <a:t>pour une pleine mise en œuvre à l’échelle régionale </a:t>
            </a:r>
            <a:r>
              <a:rPr lang="fr-BE" sz="2000" dirty="0">
                <a:solidFill>
                  <a:prstClr val="black">
                    <a:lumMod val="65000"/>
                    <a:lumOff val="35000"/>
                  </a:prstClr>
                </a:solidFill>
                <a:latin typeface="Isidora" panose="00000500000000000000" pitchFamily="50" charset="0"/>
              </a:rPr>
              <a:t>dans</a:t>
            </a:r>
            <a:r>
              <a:rPr lang="fr-BE" sz="1800" dirty="0">
                <a:solidFill>
                  <a:prstClr val="black">
                    <a:lumMod val="65000"/>
                    <a:lumOff val="35000"/>
                  </a:prstClr>
                </a:solidFill>
                <a:latin typeface="Isidora" panose="00000500000000000000" pitchFamily="50" charset="0"/>
              </a:rPr>
              <a:t> une vision de service public </a:t>
            </a:r>
          </a:p>
          <a:p>
            <a:pPr marL="171450" indent="-171450" defTabSz="685800">
              <a:spcBef>
                <a:spcPts val="750"/>
              </a:spcBef>
            </a:pPr>
            <a:endParaRPr lang="fr-BE" sz="1800" dirty="0">
              <a:solidFill>
                <a:prstClr val="black">
                  <a:lumMod val="65000"/>
                  <a:lumOff val="35000"/>
                </a:prstClr>
              </a:solidFill>
              <a:latin typeface="Isidora" panose="00000500000000000000" pitchFamily="50" charset="0"/>
            </a:endParaRPr>
          </a:p>
        </p:txBody>
      </p:sp>
      <p:pic>
        <p:nvPicPr>
          <p:cNvPr id="3" name="Image 2"/>
          <p:cNvPicPr>
            <a:picLocks noChangeAspect="1"/>
          </p:cNvPicPr>
          <p:nvPr/>
        </p:nvPicPr>
        <p:blipFill>
          <a:blip r:embed="rId3"/>
          <a:stretch>
            <a:fillRect/>
          </a:stretch>
        </p:blipFill>
        <p:spPr>
          <a:xfrm>
            <a:off x="7546454" y="2744920"/>
            <a:ext cx="3985146" cy="3591177"/>
          </a:xfrm>
          <a:prstGeom prst="rect">
            <a:avLst/>
          </a:prstGeom>
        </p:spPr>
      </p:pic>
    </p:spTree>
    <p:extLst>
      <p:ext uri="{BB962C8B-B14F-4D97-AF65-F5344CB8AC3E}">
        <p14:creationId xmlns:p14="http://schemas.microsoft.com/office/powerpoint/2010/main" val="1414782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A9BAC248-77C2-2CEC-262C-2D8AD270A92D}"/>
              </a:ext>
            </a:extLst>
          </p:cNvPr>
          <p:cNvGraphicFramePr/>
          <p:nvPr/>
        </p:nvGraphicFramePr>
        <p:xfrm>
          <a:off x="2991860" y="0"/>
          <a:ext cx="6788747" cy="4271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ZoneTexte 1">
            <a:extLst>
              <a:ext uri="{FF2B5EF4-FFF2-40B4-BE49-F238E27FC236}">
                <a16:creationId xmlns:a16="http://schemas.microsoft.com/office/drawing/2014/main" id="{D7690112-E352-E41C-3C4D-A3A9ED18C1B0}"/>
              </a:ext>
            </a:extLst>
          </p:cNvPr>
          <p:cNvSpPr txBox="1"/>
          <p:nvPr/>
        </p:nvSpPr>
        <p:spPr>
          <a:xfrm>
            <a:off x="0" y="232549"/>
            <a:ext cx="12192000" cy="461665"/>
          </a:xfrm>
          <a:prstGeom prst="rect">
            <a:avLst/>
          </a:prstGeom>
          <a:noFill/>
        </p:spPr>
        <p:txBody>
          <a:bodyPr wrap="square" rtlCol="0">
            <a:spAutoFit/>
          </a:bodyPr>
          <a:lstStyle/>
          <a:p>
            <a:pPr algn="ctr"/>
            <a:r>
              <a:rPr lang="fr-BE" sz="2400" b="1" dirty="0">
                <a:solidFill>
                  <a:schemeClr val="tx2"/>
                </a:solidFill>
                <a:cs typeface="Calibri"/>
              </a:rPr>
              <a:t>Trois projets pilotes REUSE : SPGE/UMONS/ IN BW-IPALLE-IDELUX</a:t>
            </a:r>
            <a:endParaRPr lang="fr-BE" sz="2400" b="1" dirty="0"/>
          </a:p>
        </p:txBody>
      </p:sp>
      <p:graphicFrame>
        <p:nvGraphicFramePr>
          <p:cNvPr id="10" name="Tableau 9">
            <a:extLst>
              <a:ext uri="{FF2B5EF4-FFF2-40B4-BE49-F238E27FC236}">
                <a16:creationId xmlns:a16="http://schemas.microsoft.com/office/drawing/2014/main" id="{AA9EC1BD-7854-CC8A-295E-698C284DCF8E}"/>
              </a:ext>
            </a:extLst>
          </p:cNvPr>
          <p:cNvGraphicFramePr>
            <a:graphicFrameLocks noGrp="1"/>
          </p:cNvGraphicFramePr>
          <p:nvPr/>
        </p:nvGraphicFramePr>
        <p:xfrm>
          <a:off x="975455" y="3581400"/>
          <a:ext cx="10821556" cy="3276600"/>
        </p:xfrm>
        <a:graphic>
          <a:graphicData uri="http://schemas.openxmlformats.org/drawingml/2006/table">
            <a:tbl>
              <a:tblPr/>
              <a:tblGrid>
                <a:gridCol w="1923832">
                  <a:extLst>
                    <a:ext uri="{9D8B030D-6E8A-4147-A177-3AD203B41FA5}">
                      <a16:colId xmlns:a16="http://schemas.microsoft.com/office/drawing/2014/main" val="3944311347"/>
                    </a:ext>
                  </a:extLst>
                </a:gridCol>
                <a:gridCol w="1490970">
                  <a:extLst>
                    <a:ext uri="{9D8B030D-6E8A-4147-A177-3AD203B41FA5}">
                      <a16:colId xmlns:a16="http://schemas.microsoft.com/office/drawing/2014/main" val="3300540794"/>
                    </a:ext>
                  </a:extLst>
                </a:gridCol>
                <a:gridCol w="1899784">
                  <a:extLst>
                    <a:ext uri="{9D8B030D-6E8A-4147-A177-3AD203B41FA5}">
                      <a16:colId xmlns:a16="http://schemas.microsoft.com/office/drawing/2014/main" val="4088904531"/>
                    </a:ext>
                  </a:extLst>
                </a:gridCol>
                <a:gridCol w="1827641">
                  <a:extLst>
                    <a:ext uri="{9D8B030D-6E8A-4147-A177-3AD203B41FA5}">
                      <a16:colId xmlns:a16="http://schemas.microsoft.com/office/drawing/2014/main" val="965316854"/>
                    </a:ext>
                  </a:extLst>
                </a:gridCol>
                <a:gridCol w="1755497">
                  <a:extLst>
                    <a:ext uri="{9D8B030D-6E8A-4147-A177-3AD203B41FA5}">
                      <a16:colId xmlns:a16="http://schemas.microsoft.com/office/drawing/2014/main" val="197364893"/>
                    </a:ext>
                  </a:extLst>
                </a:gridCol>
                <a:gridCol w="1923832">
                  <a:extLst>
                    <a:ext uri="{9D8B030D-6E8A-4147-A177-3AD203B41FA5}">
                      <a16:colId xmlns:a16="http://schemas.microsoft.com/office/drawing/2014/main" val="1017194849"/>
                    </a:ext>
                  </a:extLst>
                </a:gridCol>
              </a:tblGrid>
              <a:tr h="540336">
                <a:tc>
                  <a:txBody>
                    <a:bodyPr/>
                    <a:lstStyle/>
                    <a:p>
                      <a:pPr algn="ctr" fontAlgn="b"/>
                      <a:r>
                        <a:rPr lang="fr-BE" sz="2000" b="1" i="0" u="none" strike="noStrike" dirty="0">
                          <a:solidFill>
                            <a:srgbClr val="000000"/>
                          </a:solidFill>
                          <a:effectLst/>
                          <a:latin typeface="Isidora" panose="00000500000000000000"/>
                        </a:rPr>
                        <a:t>Province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1" i="0" u="none" strike="noStrike" dirty="0">
                          <a:solidFill>
                            <a:srgbClr val="000000"/>
                          </a:solidFill>
                          <a:effectLst/>
                          <a:latin typeface="Isidora" panose="00000500000000000000"/>
                        </a:rPr>
                        <a:t>OAA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1" i="0" u="none" strike="noStrike" dirty="0">
                          <a:solidFill>
                            <a:srgbClr val="000000"/>
                          </a:solidFill>
                          <a:effectLst/>
                          <a:latin typeface="Isidora" panose="00000500000000000000"/>
                        </a:rPr>
                        <a:t>STEP</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1" i="0" u="none" strike="noStrike" dirty="0">
                          <a:solidFill>
                            <a:srgbClr val="000000"/>
                          </a:solidFill>
                          <a:effectLst/>
                          <a:latin typeface="Isidora" panose="00000500000000000000"/>
                        </a:rPr>
                        <a:t>Volume annuel Mm</a:t>
                      </a:r>
                      <a:r>
                        <a:rPr lang="fr-BE" sz="2000" b="1" i="0" u="none" strike="noStrike" baseline="30000" dirty="0">
                          <a:solidFill>
                            <a:srgbClr val="000000"/>
                          </a:solidFill>
                          <a:effectLst/>
                          <a:latin typeface="Isidora" panose="00000500000000000000"/>
                        </a:rPr>
                        <a:t>3</a:t>
                      </a:r>
                      <a:r>
                        <a:rPr lang="fr-BE" sz="2000" b="1" i="0" u="none" strike="noStrike" dirty="0">
                          <a:solidFill>
                            <a:srgbClr val="000000"/>
                          </a:solidFill>
                          <a:effectLst/>
                          <a:latin typeface="Isidora" panose="00000500000000000000"/>
                        </a:rPr>
                        <a:t>/an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1" i="0" u="none" strike="noStrike" dirty="0">
                          <a:solidFill>
                            <a:srgbClr val="000000"/>
                          </a:solidFill>
                          <a:effectLst/>
                          <a:latin typeface="Isidora" panose="00000500000000000000"/>
                        </a:rPr>
                        <a:t>débit journalier m</a:t>
                      </a:r>
                      <a:r>
                        <a:rPr lang="fr-BE" sz="2000" b="1" i="0" u="none" strike="noStrike" baseline="30000" dirty="0">
                          <a:solidFill>
                            <a:srgbClr val="000000"/>
                          </a:solidFill>
                          <a:effectLst/>
                          <a:latin typeface="Isidora" panose="00000500000000000000"/>
                        </a:rPr>
                        <a:t>3</a:t>
                      </a:r>
                      <a:r>
                        <a:rPr lang="fr-BE" sz="2000" b="1" i="0" u="none" strike="noStrike" dirty="0">
                          <a:solidFill>
                            <a:srgbClr val="000000"/>
                          </a:solidFill>
                          <a:effectLst/>
                          <a:latin typeface="Isidora" panose="00000500000000000000"/>
                        </a:rPr>
                        <a:t>/j</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1" i="0" u="none" strike="noStrike" dirty="0">
                          <a:solidFill>
                            <a:srgbClr val="000000"/>
                          </a:solidFill>
                          <a:effectLst/>
                          <a:latin typeface="Isidora" panose="00000500000000000000"/>
                        </a:rPr>
                        <a:t>Finalité</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00851"/>
                  </a:ext>
                </a:extLst>
              </a:tr>
              <a:tr h="182880">
                <a:tc rowSpan="2">
                  <a:txBody>
                    <a:bodyPr/>
                    <a:lstStyle/>
                    <a:p>
                      <a:pPr algn="ctr" fontAlgn="b"/>
                      <a:r>
                        <a:rPr lang="fr-BE" sz="2000" b="0" i="0" u="none" strike="noStrike" dirty="0">
                          <a:solidFill>
                            <a:srgbClr val="000000"/>
                          </a:solidFill>
                          <a:effectLst/>
                          <a:latin typeface="Isidora" panose="00000500000000000000"/>
                        </a:rPr>
                        <a:t>Brabant Wallon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BE" sz="2000" b="0" i="0" u="none" strike="noStrike" dirty="0">
                          <a:solidFill>
                            <a:srgbClr val="000000"/>
                          </a:solidFill>
                          <a:effectLst/>
                          <a:latin typeface="Isidora" panose="00000500000000000000"/>
                        </a:rPr>
                        <a:t>IN BW</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2000" b="0" i="0" u="none" strike="noStrike" dirty="0">
                          <a:solidFill>
                            <a:srgbClr val="000000"/>
                          </a:solidFill>
                          <a:effectLst/>
                          <a:latin typeface="Isidora" panose="00000500000000000000"/>
                        </a:rPr>
                        <a:t>Jodoigne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dirty="0">
                          <a:solidFill>
                            <a:srgbClr val="000000"/>
                          </a:solidFill>
                          <a:effectLst/>
                          <a:latin typeface="Isidora" panose="00000500000000000000"/>
                        </a:rPr>
                        <a:t>1,38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dirty="0">
                          <a:solidFill>
                            <a:srgbClr val="000000"/>
                          </a:solidFill>
                          <a:effectLst/>
                          <a:latin typeface="Isidora" panose="00000500000000000000"/>
                        </a:rPr>
                        <a:t>3.800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BE" sz="2000" b="0" u="none" dirty="0">
                          <a:latin typeface="Isidora" panose="00000500000000000000"/>
                        </a:rPr>
                        <a:t>Agricole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503704"/>
                  </a:ext>
                </a:extLst>
              </a:tr>
              <a:tr h="182880">
                <a:tc vMerge="1">
                  <a:txBody>
                    <a:bodyPr/>
                    <a:lstStyle/>
                    <a:p>
                      <a:endParaRPr lang="fr-BE"/>
                    </a:p>
                  </a:txBody>
                  <a:tcPr/>
                </a:tc>
                <a:tc vMerge="1">
                  <a:txBody>
                    <a:bodyPr/>
                    <a:lstStyle/>
                    <a:p>
                      <a:endParaRPr lang="fr-BE"/>
                    </a:p>
                  </a:txBody>
                  <a:tcPr/>
                </a:tc>
                <a:tc>
                  <a:txBody>
                    <a:bodyPr/>
                    <a:lstStyle/>
                    <a:p>
                      <a:pPr algn="l" fontAlgn="b"/>
                      <a:r>
                        <a:rPr lang="fr-BE" sz="2000" b="0" i="0" u="none" strike="noStrike" dirty="0">
                          <a:solidFill>
                            <a:srgbClr val="000000"/>
                          </a:solidFill>
                          <a:effectLst/>
                          <a:latin typeface="Isidora" panose="00000500000000000000"/>
                        </a:rPr>
                        <a:t>Lasne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dirty="0">
                          <a:solidFill>
                            <a:srgbClr val="000000"/>
                          </a:solidFill>
                          <a:effectLst/>
                          <a:latin typeface="Isidora" panose="00000500000000000000"/>
                        </a:rPr>
                        <a:t>5,22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dirty="0">
                          <a:solidFill>
                            <a:srgbClr val="000000"/>
                          </a:solidFill>
                          <a:effectLst/>
                          <a:latin typeface="Isidora" panose="00000500000000000000"/>
                        </a:rPr>
                        <a:t>14.300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BE"/>
                    </a:p>
                  </a:txBody>
                  <a:tcPr/>
                </a:tc>
                <a:extLst>
                  <a:ext uri="{0D108BD9-81ED-4DB2-BD59-A6C34878D82A}">
                    <a16:rowId xmlns:a16="http://schemas.microsoft.com/office/drawing/2014/main" val="2408312136"/>
                  </a:ext>
                </a:extLst>
              </a:tr>
              <a:tr h="182880">
                <a:tc rowSpan="2">
                  <a:txBody>
                    <a:bodyPr/>
                    <a:lstStyle/>
                    <a:p>
                      <a:pPr algn="ctr" fontAlgn="b"/>
                      <a:r>
                        <a:rPr lang="fr-BE" sz="2000" b="0" i="0" u="none" strike="noStrike" dirty="0">
                          <a:solidFill>
                            <a:srgbClr val="000000"/>
                          </a:solidFill>
                          <a:effectLst/>
                          <a:latin typeface="Isidora" panose="00000500000000000000"/>
                        </a:rPr>
                        <a:t>Hainaut</a:t>
                      </a:r>
                    </a:p>
                    <a:p>
                      <a:pPr algn="l" fontAlgn="b"/>
                      <a:endParaRPr lang="fr-BE" sz="2000" b="0" i="0" u="none" strike="noStrike" dirty="0">
                        <a:solidFill>
                          <a:srgbClr val="000000"/>
                        </a:solidFill>
                        <a:effectLst/>
                        <a:latin typeface="Isidora" panose="0000050000000000000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BE" sz="2000" b="0" i="0" u="none" strike="noStrike" dirty="0">
                          <a:solidFill>
                            <a:srgbClr val="000000"/>
                          </a:solidFill>
                          <a:effectLst/>
                          <a:latin typeface="Isidora" panose="00000500000000000000"/>
                        </a:rPr>
                        <a:t>IPALLE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2000" b="0" i="0" u="none" strike="noStrike" dirty="0">
                          <a:solidFill>
                            <a:srgbClr val="000000"/>
                          </a:solidFill>
                          <a:effectLst/>
                          <a:latin typeface="Isidora" panose="00000500000000000000"/>
                        </a:rPr>
                        <a:t>Leuze en hainaut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dirty="0">
                          <a:solidFill>
                            <a:srgbClr val="000000"/>
                          </a:solidFill>
                          <a:effectLst/>
                          <a:latin typeface="Isidora" panose="00000500000000000000"/>
                        </a:rPr>
                        <a:t>0,74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dirty="0">
                          <a:solidFill>
                            <a:srgbClr val="000000"/>
                          </a:solidFill>
                          <a:effectLst/>
                          <a:latin typeface="Isidora" panose="00000500000000000000"/>
                        </a:rPr>
                        <a:t>2.000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BE" sz="2000" b="0" i="0" u="none" strike="noStrike" dirty="0">
                          <a:solidFill>
                            <a:srgbClr val="000000"/>
                          </a:solidFill>
                          <a:effectLst/>
                          <a:latin typeface="Isidora" panose="00000500000000000000"/>
                        </a:rPr>
                        <a:t/>
                      </a:r>
                      <a:br>
                        <a:rPr lang="fr-BE" sz="2000" b="0" i="0" u="none" strike="noStrike" dirty="0">
                          <a:solidFill>
                            <a:srgbClr val="000000"/>
                          </a:solidFill>
                          <a:effectLst/>
                          <a:latin typeface="Isidora" panose="00000500000000000000"/>
                        </a:rPr>
                      </a:br>
                      <a:r>
                        <a:rPr lang="fr-BE" sz="2000" b="0" i="0" u="none" strike="noStrike" dirty="0">
                          <a:solidFill>
                            <a:srgbClr val="000000"/>
                          </a:solidFill>
                          <a:effectLst/>
                          <a:latin typeface="Isidora" panose="00000500000000000000"/>
                        </a:rPr>
                        <a:t>Agricole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6162024"/>
                  </a:ext>
                </a:extLst>
              </a:tr>
              <a:tr h="182880">
                <a:tc vMerge="1">
                  <a:txBody>
                    <a:bodyPr/>
                    <a:lstStyle/>
                    <a:p>
                      <a:pPr algn="l" fontAlgn="b"/>
                      <a:r>
                        <a:rPr lang="fr-BE"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BE"/>
                    </a:p>
                  </a:txBody>
                  <a:tcPr/>
                </a:tc>
                <a:tc>
                  <a:txBody>
                    <a:bodyPr/>
                    <a:lstStyle/>
                    <a:p>
                      <a:pPr algn="l" fontAlgn="b"/>
                      <a:r>
                        <a:rPr lang="fr-BE" sz="2000" b="0" i="0" u="none" strike="noStrike" dirty="0">
                          <a:solidFill>
                            <a:srgbClr val="000000"/>
                          </a:solidFill>
                          <a:effectLst/>
                          <a:latin typeface="Isidora" panose="00000500000000000000"/>
                        </a:rPr>
                        <a:t>Froyennes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dirty="0">
                          <a:solidFill>
                            <a:srgbClr val="000000"/>
                          </a:solidFill>
                          <a:effectLst/>
                          <a:latin typeface="Isidora" panose="00000500000000000000"/>
                        </a:rPr>
                        <a:t>3,33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dirty="0">
                          <a:solidFill>
                            <a:srgbClr val="000000"/>
                          </a:solidFill>
                          <a:effectLst/>
                          <a:latin typeface="Isidora" panose="00000500000000000000"/>
                        </a:rPr>
                        <a:t>9.200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BE"/>
                    </a:p>
                  </a:txBody>
                  <a:tcPr/>
                </a:tc>
                <a:extLst>
                  <a:ext uri="{0D108BD9-81ED-4DB2-BD59-A6C34878D82A}">
                    <a16:rowId xmlns:a16="http://schemas.microsoft.com/office/drawing/2014/main" val="1456945699"/>
                  </a:ext>
                </a:extLst>
              </a:tr>
              <a:tr h="305094">
                <a:tc>
                  <a:txBody>
                    <a:bodyPr/>
                    <a:lstStyle/>
                    <a:p>
                      <a:pPr algn="ctr" fontAlgn="b"/>
                      <a:r>
                        <a:rPr lang="fr-BE" sz="2000" b="0" i="0" u="none" strike="noStrike" dirty="0">
                          <a:solidFill>
                            <a:srgbClr val="000000"/>
                          </a:solidFill>
                          <a:effectLst/>
                          <a:latin typeface="Isidora" panose="00000500000000000000"/>
                        </a:rPr>
                        <a:t>Luxembourg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BE" sz="2000" b="0" i="0" u="none" strike="noStrike" dirty="0">
                          <a:solidFill>
                            <a:srgbClr val="000000"/>
                          </a:solidFill>
                          <a:effectLst/>
                          <a:latin typeface="Isidora" panose="00000500000000000000"/>
                        </a:rPr>
                        <a:t>IDELUX</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BE" sz="2000" b="0" i="0" u="none" strike="noStrike" dirty="0">
                          <a:solidFill>
                            <a:srgbClr val="000000"/>
                          </a:solidFill>
                          <a:effectLst/>
                          <a:latin typeface="Isidora" panose="00000500000000000000"/>
                        </a:rPr>
                        <a:t>Dampicourt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dirty="0">
                          <a:solidFill>
                            <a:srgbClr val="000000"/>
                          </a:solidFill>
                          <a:effectLst/>
                          <a:latin typeface="Isidora" panose="00000500000000000000"/>
                        </a:rPr>
                        <a:t>3,87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000" b="0" i="0" u="none" strike="noStrike" dirty="0">
                          <a:solidFill>
                            <a:srgbClr val="000000"/>
                          </a:solidFill>
                          <a:effectLst/>
                          <a:latin typeface="Isidora" panose="00000500000000000000"/>
                        </a:rPr>
                        <a:t>10.600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BE" sz="2000" b="0" i="0" u="none" strike="noStrike" dirty="0">
                          <a:solidFill>
                            <a:srgbClr val="000000"/>
                          </a:solidFill>
                          <a:effectLst/>
                          <a:latin typeface="Isidora" panose="00000500000000000000"/>
                        </a:rPr>
                        <a:t>Process industriel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76454"/>
                  </a:ext>
                </a:extLst>
              </a:tr>
              <a:tr h="182880">
                <a:tc gridSpan="6">
                  <a:txBody>
                    <a:bodyPr/>
                    <a:lstStyle/>
                    <a:p>
                      <a:pPr algn="l" fontAlgn="b"/>
                      <a:endParaRPr lang="fr-BE" sz="1100" b="1" i="0" u="none" strike="noStrike" dirty="0">
                        <a:solidFill>
                          <a:srgbClr val="000000"/>
                        </a:solidFill>
                        <a:effectLst/>
                        <a:latin typeface="Isidora" panose="0000050000000000000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2351539689"/>
                  </a:ext>
                </a:extLst>
              </a:tr>
            </a:tbl>
          </a:graphicData>
        </a:graphic>
      </p:graphicFrame>
    </p:spTree>
    <p:extLst>
      <p:ext uri="{BB962C8B-B14F-4D97-AF65-F5344CB8AC3E}">
        <p14:creationId xmlns:p14="http://schemas.microsoft.com/office/powerpoint/2010/main" val="1147359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7" y="272843"/>
            <a:ext cx="10680970"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Climat belge - Précipitations</a:t>
            </a:r>
          </a:p>
        </p:txBody>
      </p:sp>
      <p:pic>
        <p:nvPicPr>
          <p:cNvPr id="21" name="Image 20">
            <a:extLst>
              <a:ext uri="{FF2B5EF4-FFF2-40B4-BE49-F238E27FC236}">
                <a16:creationId xmlns:a16="http://schemas.microsoft.com/office/drawing/2014/main" id="{0AF316A7-B9F6-4005-A84E-36591E0E16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1677" y="3979663"/>
            <a:ext cx="4932040" cy="2592288"/>
          </a:xfrm>
          <a:prstGeom prst="rect">
            <a:avLst/>
          </a:prstGeom>
        </p:spPr>
      </p:pic>
      <p:pic>
        <p:nvPicPr>
          <p:cNvPr id="22" name="Image 21">
            <a:extLst>
              <a:ext uri="{FF2B5EF4-FFF2-40B4-BE49-F238E27FC236}">
                <a16:creationId xmlns:a16="http://schemas.microsoft.com/office/drawing/2014/main" id="{805BECFB-BDFC-40A7-ABC7-9589F1B216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3" y="980729"/>
            <a:ext cx="4104456" cy="2780383"/>
          </a:xfrm>
          <a:prstGeom prst="rect">
            <a:avLst/>
          </a:prstGeom>
        </p:spPr>
      </p:pic>
      <p:pic>
        <p:nvPicPr>
          <p:cNvPr id="23" name="Image 22">
            <a:extLst>
              <a:ext uri="{FF2B5EF4-FFF2-40B4-BE49-F238E27FC236}">
                <a16:creationId xmlns:a16="http://schemas.microsoft.com/office/drawing/2014/main" id="{9D1FFAD9-8154-490F-9958-F64D4AAFD64F}"/>
              </a:ext>
            </a:extLst>
          </p:cNvPr>
          <p:cNvPicPr>
            <a:picLocks noChangeAspect="1"/>
          </p:cNvPicPr>
          <p:nvPr/>
        </p:nvPicPr>
        <p:blipFill>
          <a:blip r:embed="rId5"/>
          <a:stretch>
            <a:fillRect/>
          </a:stretch>
        </p:blipFill>
        <p:spPr>
          <a:xfrm>
            <a:off x="7912228" y="3979663"/>
            <a:ext cx="3888431" cy="2592288"/>
          </a:xfrm>
          <a:prstGeom prst="rect">
            <a:avLst/>
          </a:prstGeom>
        </p:spPr>
      </p:pic>
      <p:sp>
        <p:nvSpPr>
          <p:cNvPr id="25" name="Espace réservé du contenu 2">
            <a:extLst>
              <a:ext uri="{FF2B5EF4-FFF2-40B4-BE49-F238E27FC236}">
                <a16:creationId xmlns:a16="http://schemas.microsoft.com/office/drawing/2014/main" id="{5D59B87D-CEE6-4313-B132-8F8B2E24A3F7}"/>
              </a:ext>
            </a:extLst>
          </p:cNvPr>
          <p:cNvSpPr txBox="1">
            <a:spLocks/>
          </p:cNvSpPr>
          <p:nvPr/>
        </p:nvSpPr>
        <p:spPr>
          <a:xfrm>
            <a:off x="1011677" y="1350447"/>
            <a:ext cx="6430523" cy="2259497"/>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fr-BE" sz="1600" b="1" dirty="0">
                <a:solidFill>
                  <a:schemeClr val="accent1"/>
                </a:solidFill>
                <a:latin typeface="Isidora Bold" panose="00000800000000000000" pitchFamily="50" charset="0"/>
                <a:cs typeface="Arial" panose="020B0604020202020204" pitchFamily="34" charset="0"/>
              </a:rPr>
              <a:t>Précipitations abondantes et régulières pendant l’année  </a:t>
            </a:r>
            <a:r>
              <a:rPr lang="fr-BE" sz="1600" dirty="0">
                <a:solidFill>
                  <a:schemeClr val="accent1"/>
                </a:solidFill>
                <a:latin typeface="Isidora" panose="00000500000000000000" pitchFamily="50" charset="0"/>
                <a:cs typeface="Arial" panose="020B0604020202020204" pitchFamily="34" charset="0"/>
              </a:rPr>
              <a:t/>
            </a:r>
            <a:br>
              <a:rPr lang="fr-BE" sz="1600" dirty="0">
                <a:solidFill>
                  <a:schemeClr val="accent1"/>
                </a:solidFill>
                <a:latin typeface="Isidora" panose="00000500000000000000" pitchFamily="50" charset="0"/>
                <a:cs typeface="Arial" panose="020B0604020202020204" pitchFamily="34" charset="0"/>
              </a:rPr>
            </a:br>
            <a:r>
              <a:rPr lang="fr-BE" sz="1600" dirty="0">
                <a:solidFill>
                  <a:schemeClr val="accent1"/>
                </a:solidFill>
                <a:latin typeface="Isidora" panose="00000500000000000000" pitchFamily="50" charset="0"/>
                <a:cs typeface="Arial" panose="020B0604020202020204" pitchFamily="34" charset="0"/>
              </a:rPr>
              <a:t>925 mm/an en moyenne</a:t>
            </a:r>
          </a:p>
          <a:p>
            <a:pPr>
              <a:tabLst>
                <a:tab pos="896938" algn="l"/>
              </a:tabLst>
            </a:pPr>
            <a:r>
              <a:rPr lang="fr-BE" sz="1600" b="1" dirty="0">
                <a:solidFill>
                  <a:schemeClr val="accent1"/>
                </a:solidFill>
                <a:latin typeface="Isidora Bold" panose="00000800000000000000" pitchFamily="50" charset="0"/>
                <a:cs typeface="Arial" panose="020B0604020202020204" pitchFamily="34" charset="0"/>
              </a:rPr>
              <a:t>Variations dues au relief </a:t>
            </a:r>
            <a:br>
              <a:rPr lang="fr-BE" sz="1600" b="1" dirty="0">
                <a:solidFill>
                  <a:schemeClr val="accent1"/>
                </a:solidFill>
                <a:latin typeface="Isidora Bold" panose="00000800000000000000" pitchFamily="50" charset="0"/>
                <a:cs typeface="Arial" panose="020B0604020202020204" pitchFamily="34" charset="0"/>
              </a:rPr>
            </a:br>
            <a:r>
              <a:rPr lang="fr-BE" sz="1600" dirty="0">
                <a:solidFill>
                  <a:schemeClr val="accent1"/>
                </a:solidFill>
                <a:latin typeface="Isidora" panose="00000500000000000000" pitchFamily="50" charset="0"/>
                <a:cs typeface="Arial" panose="020B0604020202020204" pitchFamily="34" charset="0"/>
              </a:rPr>
              <a:t>- Nord : 	740 mm sur l’Yser </a:t>
            </a:r>
            <a:br>
              <a:rPr lang="fr-BE" sz="1600" dirty="0">
                <a:solidFill>
                  <a:schemeClr val="accent1"/>
                </a:solidFill>
                <a:latin typeface="Isidora" panose="00000500000000000000" pitchFamily="50" charset="0"/>
                <a:cs typeface="Arial" panose="020B0604020202020204" pitchFamily="34" charset="0"/>
              </a:rPr>
            </a:br>
            <a:r>
              <a:rPr lang="fr-BE" sz="1600" dirty="0">
                <a:solidFill>
                  <a:schemeClr val="accent1"/>
                </a:solidFill>
                <a:latin typeface="Isidora" panose="00000500000000000000" pitchFamily="50" charset="0"/>
                <a:cs typeface="Arial" panose="020B0604020202020204" pitchFamily="34" charset="0"/>
              </a:rPr>
              <a:t>- Sud : 	1.400 mm dans le Hautes Fagnes</a:t>
            </a:r>
          </a:p>
          <a:p>
            <a:r>
              <a:rPr lang="fr-BE" sz="1600" b="1" dirty="0">
                <a:solidFill>
                  <a:schemeClr val="accent1"/>
                </a:solidFill>
                <a:latin typeface="Isidora Bold" panose="00000800000000000000" pitchFamily="50" charset="0"/>
                <a:cs typeface="Arial" panose="020B0604020202020204" pitchFamily="34" charset="0"/>
              </a:rPr>
              <a:t>Variations selon les saisons </a:t>
            </a:r>
            <a:br>
              <a:rPr lang="fr-BE" sz="1600" b="1" dirty="0">
                <a:solidFill>
                  <a:schemeClr val="accent1"/>
                </a:solidFill>
                <a:latin typeface="Isidora Bold" panose="00000800000000000000" pitchFamily="50" charset="0"/>
                <a:cs typeface="Arial" panose="020B0604020202020204" pitchFamily="34" charset="0"/>
              </a:rPr>
            </a:br>
            <a:r>
              <a:rPr lang="fr-BE" sz="1600" dirty="0">
                <a:solidFill>
                  <a:schemeClr val="accent1"/>
                </a:solidFill>
                <a:latin typeface="Isidora" panose="00000500000000000000" pitchFamily="50" charset="0"/>
                <a:cs typeface="Arial" panose="020B0604020202020204" pitchFamily="34" charset="0"/>
              </a:rPr>
              <a:t>- Les plus abondantes en hiver (décembre)</a:t>
            </a:r>
            <a:br>
              <a:rPr lang="fr-BE" sz="1600" dirty="0">
                <a:solidFill>
                  <a:schemeClr val="accent1"/>
                </a:solidFill>
                <a:latin typeface="Isidora" panose="00000500000000000000" pitchFamily="50" charset="0"/>
                <a:cs typeface="Arial" panose="020B0604020202020204" pitchFamily="34" charset="0"/>
              </a:rPr>
            </a:br>
            <a:r>
              <a:rPr lang="fr-BE" sz="1600" dirty="0">
                <a:solidFill>
                  <a:schemeClr val="accent1"/>
                </a:solidFill>
                <a:latin typeface="Isidora" panose="00000500000000000000" pitchFamily="50" charset="0"/>
                <a:cs typeface="Arial" panose="020B0604020202020204" pitchFamily="34" charset="0"/>
              </a:rPr>
              <a:t>- Les plus faibles au printemps (avril)</a:t>
            </a:r>
            <a:endParaRPr lang="fr-BE" sz="1600" dirty="0"/>
          </a:p>
        </p:txBody>
      </p:sp>
    </p:spTree>
    <p:extLst>
      <p:ext uri="{BB962C8B-B14F-4D97-AF65-F5344CB8AC3E}">
        <p14:creationId xmlns:p14="http://schemas.microsoft.com/office/powerpoint/2010/main" val="694679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7330" y="199292"/>
            <a:ext cx="11353800" cy="1325563"/>
          </a:xfrm>
        </p:spPr>
        <p:txBody>
          <a:bodyPr>
            <a:normAutofit/>
          </a:bodyPr>
          <a:lstStyle/>
          <a:p>
            <a:r>
              <a:rPr lang="fr-BE" sz="2800" dirty="0">
                <a:latin typeface="Isidora" panose="00000500000000000000"/>
              </a:rPr>
              <a:t>Et</a:t>
            </a:r>
            <a:r>
              <a:rPr lang="fr-BE" sz="2800" dirty="0">
                <a:latin typeface="Isidora" panose="00000500000000000000"/>
                <a:ea typeface="Calibri" panose="020F0502020204030204" pitchFamily="34" charset="0"/>
                <a:cs typeface="Calibri"/>
              </a:rPr>
              <a:t>ude de faisabilité </a:t>
            </a:r>
            <a:r>
              <a:rPr lang="fr-BE" sz="2800" dirty="0">
                <a:latin typeface="Isidora" panose="00000500000000000000"/>
                <a:cs typeface="Calibri"/>
              </a:rPr>
              <a:t>de la recharge maitrisée des nappes d’eau souterraine -</a:t>
            </a:r>
            <a:r>
              <a:rPr lang="fr-FR" sz="2800" dirty="0">
                <a:latin typeface="Isidora" panose="00000500000000000000"/>
                <a:cs typeface="Calibri"/>
              </a:rPr>
              <a:t>  CW/SRRE/PRW  (ULIEGE + partenaires)</a:t>
            </a:r>
            <a:endParaRPr lang="fr-BE" sz="2800" dirty="0">
              <a:latin typeface="Isidora" panose="00000500000000000000"/>
              <a:cs typeface="Calibri"/>
            </a:endParaRPr>
          </a:p>
        </p:txBody>
      </p:sp>
      <p:sp>
        <p:nvSpPr>
          <p:cNvPr id="3" name="Espace réservé du contenu 2"/>
          <p:cNvSpPr>
            <a:spLocks noGrp="1"/>
          </p:cNvSpPr>
          <p:nvPr>
            <p:ph idx="1"/>
          </p:nvPr>
        </p:nvSpPr>
        <p:spPr>
          <a:xfrm>
            <a:off x="333238" y="1831477"/>
            <a:ext cx="10515600" cy="4351338"/>
          </a:xfrm>
        </p:spPr>
        <p:txBody>
          <a:bodyPr/>
          <a:lstStyle/>
          <a:p>
            <a:pPr>
              <a:spcBef>
                <a:spcPts val="0"/>
              </a:spcBef>
              <a:spcAft>
                <a:spcPts val="800"/>
              </a:spcAft>
              <a:buFont typeface="Wingdings" panose="05000000000000000000" pitchFamily="2" charset="2"/>
              <a:buChar char="ü"/>
            </a:pPr>
            <a:r>
              <a:rPr lang="fr-FR" sz="1700" b="1" dirty="0">
                <a:solidFill>
                  <a:srgbClr val="201F1E"/>
                </a:solidFill>
                <a:latin typeface="Isidora" panose="00000500000000000000"/>
              </a:rPr>
              <a:t>Activité 1 : Etude du potentiel wallon pour la recharge maitrisée</a:t>
            </a:r>
          </a:p>
          <a:p>
            <a:pPr lvl="2">
              <a:spcBef>
                <a:spcPts val="0"/>
              </a:spcBef>
              <a:spcAft>
                <a:spcPts val="800"/>
              </a:spcAft>
              <a:buFont typeface="Wingdings" panose="05000000000000000000" pitchFamily="2" charset="2"/>
              <a:buChar char="ü"/>
            </a:pPr>
            <a:r>
              <a:rPr lang="fr-FR" sz="1700" dirty="0">
                <a:solidFill>
                  <a:srgbClr val="201F1E"/>
                </a:solidFill>
                <a:latin typeface="Isidora" panose="00000500000000000000"/>
              </a:rPr>
              <a:t>Sources utilisables</a:t>
            </a:r>
          </a:p>
          <a:p>
            <a:pPr lvl="2">
              <a:spcBef>
                <a:spcPts val="0"/>
              </a:spcBef>
              <a:spcAft>
                <a:spcPts val="800"/>
              </a:spcAft>
              <a:buFont typeface="Wingdings" panose="05000000000000000000" pitchFamily="2" charset="2"/>
              <a:buChar char="ü"/>
            </a:pPr>
            <a:r>
              <a:rPr lang="fr-FR" sz="1700" dirty="0">
                <a:solidFill>
                  <a:srgbClr val="201F1E"/>
                </a:solidFill>
                <a:latin typeface="Isidora" panose="00000500000000000000"/>
              </a:rPr>
              <a:t>Masses d’eau souterraine adaptée à la pratique</a:t>
            </a:r>
          </a:p>
          <a:p>
            <a:pPr lvl="2">
              <a:spcBef>
                <a:spcPts val="0"/>
              </a:spcBef>
              <a:spcAft>
                <a:spcPts val="800"/>
              </a:spcAft>
              <a:buFont typeface="Wingdings" panose="05000000000000000000" pitchFamily="2" charset="2"/>
              <a:buChar char="ü"/>
            </a:pPr>
            <a:r>
              <a:rPr lang="fr-FR" sz="1700" dirty="0">
                <a:solidFill>
                  <a:srgbClr val="201F1E"/>
                </a:solidFill>
                <a:latin typeface="Isidora" panose="00000500000000000000"/>
              </a:rPr>
              <a:t>Analyse coûts/bénéfices de la pratique</a:t>
            </a:r>
          </a:p>
          <a:p>
            <a:pPr lvl="2">
              <a:spcBef>
                <a:spcPts val="0"/>
              </a:spcBef>
              <a:spcAft>
                <a:spcPts val="800"/>
              </a:spcAft>
              <a:buFont typeface="Wingdings" panose="05000000000000000000" pitchFamily="2" charset="2"/>
              <a:buChar char="ü"/>
            </a:pPr>
            <a:r>
              <a:rPr lang="fr-FR" sz="1700" dirty="0">
                <a:solidFill>
                  <a:srgbClr val="201F1E"/>
                </a:solidFill>
                <a:latin typeface="Isidora" panose="00000500000000000000"/>
              </a:rPr>
              <a:t>Premier rapport en octobre 2023</a:t>
            </a:r>
          </a:p>
          <a:p>
            <a:pPr marL="914400" lvl="2" indent="0">
              <a:spcBef>
                <a:spcPts val="0"/>
              </a:spcBef>
              <a:spcAft>
                <a:spcPts val="800"/>
              </a:spcAft>
              <a:buNone/>
            </a:pPr>
            <a:endParaRPr lang="fr-FR" sz="1700" dirty="0">
              <a:solidFill>
                <a:srgbClr val="201F1E"/>
              </a:solidFill>
              <a:latin typeface="Isidora" panose="00000500000000000000"/>
            </a:endParaRPr>
          </a:p>
          <a:p>
            <a:pPr>
              <a:spcBef>
                <a:spcPts val="0"/>
              </a:spcBef>
              <a:spcAft>
                <a:spcPts val="800"/>
              </a:spcAft>
              <a:buFont typeface="Wingdings" panose="05000000000000000000" pitchFamily="2" charset="2"/>
              <a:buChar char="ü"/>
            </a:pPr>
            <a:r>
              <a:rPr lang="fr-FR" sz="1700" b="1" dirty="0">
                <a:solidFill>
                  <a:srgbClr val="201F1E"/>
                </a:solidFill>
                <a:latin typeface="Isidora" panose="00000500000000000000"/>
              </a:rPr>
              <a:t>Activité 2 : Etude spécifique au cas de la Hesbaye en vue de proposer un premier pilote</a:t>
            </a:r>
          </a:p>
          <a:p>
            <a:pPr lvl="2">
              <a:spcBef>
                <a:spcPts val="0"/>
              </a:spcBef>
              <a:spcAft>
                <a:spcPts val="800"/>
              </a:spcAft>
              <a:buFont typeface="Wingdings" panose="05000000000000000000" pitchFamily="2" charset="2"/>
              <a:buChar char="ü"/>
            </a:pPr>
            <a:r>
              <a:rPr lang="fr-FR" sz="1700" dirty="0">
                <a:solidFill>
                  <a:srgbClr val="201F1E"/>
                </a:solidFill>
                <a:latin typeface="Isidora" panose="00000500000000000000"/>
              </a:rPr>
              <a:t>Etude spécifique des différents gisements utilisables</a:t>
            </a:r>
          </a:p>
          <a:p>
            <a:pPr lvl="2">
              <a:spcBef>
                <a:spcPts val="0"/>
              </a:spcBef>
              <a:spcAft>
                <a:spcPts val="800"/>
              </a:spcAft>
              <a:buFont typeface="Wingdings" panose="05000000000000000000" pitchFamily="2" charset="2"/>
              <a:buChar char="ü"/>
            </a:pPr>
            <a:r>
              <a:rPr lang="fr-FR" sz="1700" dirty="0">
                <a:solidFill>
                  <a:srgbClr val="201F1E"/>
                </a:solidFill>
                <a:latin typeface="Isidora" panose="00000500000000000000"/>
              </a:rPr>
              <a:t>Essaie d’infiltration in situ</a:t>
            </a:r>
          </a:p>
          <a:p>
            <a:pPr lvl="2">
              <a:spcBef>
                <a:spcPts val="0"/>
              </a:spcBef>
              <a:spcAft>
                <a:spcPts val="800"/>
              </a:spcAft>
              <a:buFont typeface="Wingdings" panose="05000000000000000000" pitchFamily="2" charset="2"/>
              <a:buChar char="ü"/>
            </a:pPr>
            <a:r>
              <a:rPr lang="fr-FR" sz="1700" dirty="0">
                <a:solidFill>
                  <a:srgbClr val="201F1E"/>
                </a:solidFill>
                <a:latin typeface="Isidora" panose="00000500000000000000"/>
              </a:rPr>
              <a:t>Dernier rapport en décembre 2024</a:t>
            </a:r>
          </a:p>
          <a:p>
            <a:pPr>
              <a:spcBef>
                <a:spcPts val="0"/>
              </a:spcBef>
              <a:spcAft>
                <a:spcPts val="800"/>
              </a:spcAft>
              <a:buFont typeface="Wingdings" panose="05000000000000000000" pitchFamily="2" charset="2"/>
              <a:buChar char="ü"/>
            </a:pPr>
            <a:endParaRPr lang="fr-FR" dirty="0">
              <a:solidFill>
                <a:srgbClr val="201F1E"/>
              </a:solidFill>
              <a:latin typeface="Calibri" panose="020F0502020204030204" pitchFamily="34" charset="0"/>
            </a:endParaRPr>
          </a:p>
          <a:p>
            <a:pPr lvl="1">
              <a:spcBef>
                <a:spcPts val="0"/>
              </a:spcBef>
              <a:spcAft>
                <a:spcPts val="800"/>
              </a:spcAft>
              <a:buFont typeface="Wingdings" panose="05000000000000000000" pitchFamily="2" charset="2"/>
              <a:buChar char="ü"/>
            </a:pPr>
            <a:endParaRPr lang="fr-FR" dirty="0">
              <a:solidFill>
                <a:srgbClr val="201F1E"/>
              </a:solidFill>
              <a:latin typeface="Calibri" panose="020F0502020204030204" pitchFamily="34" charset="0"/>
            </a:endParaRPr>
          </a:p>
          <a:p>
            <a:pPr marL="0" indent="0">
              <a:spcBef>
                <a:spcPts val="0"/>
              </a:spcBef>
              <a:spcAft>
                <a:spcPts val="800"/>
              </a:spcAft>
              <a:buNone/>
            </a:pPr>
            <a:endParaRPr lang="fr-FR" dirty="0">
              <a:solidFill>
                <a:srgbClr val="201F1E"/>
              </a:solidFill>
              <a:latin typeface="Calibri" panose="020F0502020204030204" pitchFamily="34" charset="0"/>
            </a:endParaRPr>
          </a:p>
          <a:p>
            <a:pPr marL="0" lvl="1" indent="0">
              <a:spcBef>
                <a:spcPts val="0"/>
              </a:spcBef>
              <a:spcAft>
                <a:spcPts val="800"/>
              </a:spcAft>
              <a:buNone/>
            </a:pPr>
            <a:endParaRPr lang="fr-FR" dirty="0">
              <a:solidFill>
                <a:srgbClr val="201F1E"/>
              </a:solidFill>
              <a:latin typeface="Calibri" panose="020F0502020204030204" pitchFamily="34" charset="0"/>
            </a:endParaRPr>
          </a:p>
        </p:txBody>
      </p:sp>
      <p:pic>
        <p:nvPicPr>
          <p:cNvPr id="4" name="Image 3" descr="Une image contenant herbe, extérieur, ciel&#10;&#10;Description générée automatiquement">
            <a:extLst>
              <a:ext uri="{FF2B5EF4-FFF2-40B4-BE49-F238E27FC236}">
                <a16:creationId xmlns:a16="http://schemas.microsoft.com/office/drawing/2014/main" id="{BEF167D3-A6EB-4E0E-CA11-112F0196B7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672" y="1524855"/>
            <a:ext cx="3271458" cy="4361944"/>
          </a:xfrm>
          <a:prstGeom prst="rect">
            <a:avLst/>
          </a:prstGeom>
        </p:spPr>
      </p:pic>
    </p:spTree>
    <p:extLst>
      <p:ext uri="{BB962C8B-B14F-4D97-AF65-F5344CB8AC3E}">
        <p14:creationId xmlns:p14="http://schemas.microsoft.com/office/powerpoint/2010/main" val="837300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1" name="Picture 17"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1588"/>
            <a:ext cx="2090738" cy="685958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596640" y="2214443"/>
            <a:ext cx="8400673" cy="1938992"/>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sz="6000" b="1" i="0" u="none" strike="noStrike" cap="none" spc="0" normalizeH="0" baseline="0">
                <a:ln>
                  <a:noFill/>
                </a:ln>
                <a:solidFill>
                  <a:srgbClr val="008FC3"/>
                </a:solidFill>
                <a:effectLst/>
                <a:uLnTx/>
                <a:uFillTx/>
                <a:latin typeface="Isidora Bold" panose="00000800000000000000" pitchFamily="50" charset="0"/>
              </a:defRPr>
            </a:lvl1pPr>
          </a:lstStyle>
          <a:p>
            <a:r>
              <a:rPr lang="fr-BE" dirty="0"/>
              <a:t>Performance des </a:t>
            </a:r>
            <a:br>
              <a:rPr lang="fr-BE" dirty="0"/>
            </a:br>
            <a:r>
              <a:rPr lang="fr-BE" dirty="0"/>
              <a:t>infrastructures </a:t>
            </a:r>
          </a:p>
        </p:txBody>
      </p:sp>
      <p:sp>
        <p:nvSpPr>
          <p:cNvPr id="2" name="Rectangle 1"/>
          <p:cNvSpPr/>
          <p:nvPr/>
        </p:nvSpPr>
        <p:spPr>
          <a:xfrm>
            <a:off x="1028700" y="0"/>
            <a:ext cx="2090738" cy="6858000"/>
          </a:xfrm>
          <a:prstGeom prst="rect">
            <a:avLst/>
          </a:prstGeom>
          <a:solidFill>
            <a:srgbClr val="008F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177277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La performance d’un réseau</a:t>
            </a:r>
          </a:p>
        </p:txBody>
      </p:sp>
      <p:sp>
        <p:nvSpPr>
          <p:cNvPr id="10" name="ZoneTexte 9"/>
          <p:cNvSpPr txBox="1"/>
          <p:nvPr/>
        </p:nvSpPr>
        <p:spPr>
          <a:xfrm>
            <a:off x="1011677" y="980729"/>
            <a:ext cx="9238059" cy="5232202"/>
          </a:xfrm>
          <a:prstGeom prst="rect">
            <a:avLst/>
          </a:prstGeom>
          <a:noFill/>
        </p:spPr>
        <p:txBody>
          <a:bodyPr wrap="square">
            <a:spAutoFit/>
          </a:bodyPr>
          <a:lstStyle/>
          <a:p>
            <a:pPr defTabSz="685800" eaLnBrk="0" fontAlgn="base" hangingPunct="0">
              <a:spcBef>
                <a:spcPct val="0"/>
              </a:spcBef>
              <a:spcAft>
                <a:spcPct val="0"/>
              </a:spcAft>
              <a:defRPr/>
            </a:pPr>
            <a:r>
              <a:rPr lang="fr-BE" sz="2000" dirty="0">
                <a:solidFill>
                  <a:srgbClr val="000000"/>
                </a:solidFill>
                <a:latin typeface="Isidora" panose="00000500000000000000" pitchFamily="50" charset="0"/>
                <a:ea typeface="ＭＳ Ｐゴシック" panose="020B0600070205080204" pitchFamily="34" charset="-128"/>
              </a:rPr>
              <a:t>Les </a:t>
            </a:r>
            <a:r>
              <a:rPr lang="fr-BE" sz="2000" b="1" dirty="0">
                <a:solidFill>
                  <a:srgbClr val="000000"/>
                </a:solidFill>
                <a:latin typeface="Isidora Bold" panose="00000800000000000000" pitchFamily="50" charset="0"/>
                <a:ea typeface="ＭＳ Ｐゴシック" panose="020B0600070205080204" pitchFamily="34" charset="-128"/>
              </a:rPr>
              <a:t>Volumes Facturés </a:t>
            </a:r>
            <a:r>
              <a:rPr lang="fr-BE" sz="2000" dirty="0">
                <a:solidFill>
                  <a:srgbClr val="000000"/>
                </a:solidFill>
                <a:latin typeface="Isidora" panose="00000500000000000000" pitchFamily="50" charset="0"/>
                <a:ea typeface="ＭＳ Ｐゴシック" panose="020B0600070205080204" pitchFamily="34" charset="-128"/>
              </a:rPr>
              <a:t>représentent en moyenne </a:t>
            </a:r>
            <a:r>
              <a:rPr lang="fr-BE" sz="2000" b="1" dirty="0">
                <a:solidFill>
                  <a:srgbClr val="000000"/>
                </a:solidFill>
                <a:latin typeface="Isidora Bold" panose="00000800000000000000" pitchFamily="50" charset="0"/>
                <a:ea typeface="ＭＳ Ｐゴシック" panose="020B0600070205080204" pitchFamily="34" charset="-128"/>
              </a:rPr>
              <a:t>75%</a:t>
            </a:r>
            <a:r>
              <a:rPr lang="fr-BE" sz="2000" dirty="0">
                <a:solidFill>
                  <a:srgbClr val="000000"/>
                </a:solidFill>
                <a:latin typeface="Isidora Bold" panose="00000800000000000000" pitchFamily="50" charset="0"/>
                <a:ea typeface="ＭＳ Ｐゴシック" panose="020B0600070205080204" pitchFamily="34" charset="-128"/>
              </a:rPr>
              <a:t> des </a:t>
            </a:r>
            <a:r>
              <a:rPr lang="fr-BE" sz="2000" b="1" dirty="0">
                <a:solidFill>
                  <a:srgbClr val="000000"/>
                </a:solidFill>
                <a:latin typeface="Isidora Bold" panose="00000800000000000000" pitchFamily="50" charset="0"/>
                <a:ea typeface="ＭＳ Ｐゴシック" panose="020B0600070205080204" pitchFamily="34" charset="-128"/>
              </a:rPr>
              <a:t>volumes mis en        Distribution</a:t>
            </a:r>
            <a:r>
              <a:rPr lang="fr-BE" sz="2000" dirty="0">
                <a:solidFill>
                  <a:srgbClr val="000000"/>
                </a:solidFill>
                <a:latin typeface="Isidora Bold" panose="00000800000000000000" pitchFamily="50" charset="0"/>
                <a:ea typeface="ＭＳ Ｐゴシック" panose="020B0600070205080204" pitchFamily="34" charset="-128"/>
              </a:rPr>
              <a:t> </a:t>
            </a:r>
            <a:r>
              <a:rPr lang="fr-BE" sz="2000" dirty="0">
                <a:solidFill>
                  <a:srgbClr val="000000"/>
                </a:solidFill>
                <a:latin typeface="Isidora" panose="00000500000000000000" pitchFamily="50" charset="0"/>
                <a:ea typeface="ＭＳ Ｐゴシック" panose="020B0600070205080204" pitchFamily="34" charset="-128"/>
              </a:rPr>
              <a:t>(moyenne européenne)</a:t>
            </a:r>
          </a:p>
          <a:p>
            <a:pPr marL="257175" indent="-257175" defTabSz="685800" eaLnBrk="0" fontAlgn="base" hangingPunct="0">
              <a:spcBef>
                <a:spcPct val="0"/>
              </a:spcBef>
              <a:spcAft>
                <a:spcPct val="0"/>
              </a:spcAft>
              <a:buFont typeface="Arial" panose="020B0604020202020204" pitchFamily="34" charset="0"/>
              <a:buChar char="•"/>
              <a:defRPr/>
            </a:pPr>
            <a:endParaRPr lang="fr-BE" sz="2000" dirty="0">
              <a:solidFill>
                <a:srgbClr val="000000"/>
              </a:solidFill>
              <a:latin typeface="Isidora" panose="00000500000000000000" pitchFamily="50" charset="0"/>
              <a:ea typeface="ＭＳ Ｐゴシック" panose="020B0600070205080204" pitchFamily="34" charset="-128"/>
            </a:endParaRPr>
          </a:p>
          <a:p>
            <a:pPr defTabSz="685800" eaLnBrk="0" fontAlgn="base" hangingPunct="0">
              <a:spcBef>
                <a:spcPct val="0"/>
              </a:spcBef>
              <a:spcAft>
                <a:spcPct val="0"/>
              </a:spcAft>
              <a:defRPr/>
            </a:pPr>
            <a:r>
              <a:rPr lang="fr-BE" sz="2000" b="1" dirty="0">
                <a:solidFill>
                  <a:srgbClr val="000000"/>
                </a:solidFill>
                <a:latin typeface="Isidora Bold" panose="00000800000000000000" pitchFamily="50" charset="0"/>
                <a:ea typeface="ＭＳ Ｐゴシック" panose="020B0600070205080204" pitchFamily="34" charset="-128"/>
              </a:rPr>
              <a:t>Les Volumes Non Facturés 25 % des Volumes mis en distribution </a:t>
            </a:r>
            <a:r>
              <a:rPr lang="fr-BE" sz="2000" dirty="0">
                <a:solidFill>
                  <a:srgbClr val="000000"/>
                </a:solidFill>
                <a:latin typeface="Isidora" panose="00000500000000000000" pitchFamily="50" charset="0"/>
                <a:ea typeface="ＭＳ Ｐゴシック" panose="020B0600070205080204" pitchFamily="34" charset="-128"/>
              </a:rPr>
              <a:t>se composent d’éléments tels que :</a:t>
            </a:r>
          </a:p>
          <a:p>
            <a:pPr marL="257175" indent="-257175" defTabSz="685800" eaLnBrk="0" fontAlgn="base" hangingPunct="0">
              <a:spcBef>
                <a:spcPct val="0"/>
              </a:spcBef>
              <a:spcAft>
                <a:spcPct val="0"/>
              </a:spcAft>
              <a:buFont typeface="Arial" panose="020B0604020202020204" pitchFamily="34" charset="0"/>
              <a:buChar char="•"/>
              <a:defRPr/>
            </a:pPr>
            <a:endParaRPr lang="fr-BE" dirty="0">
              <a:solidFill>
                <a:srgbClr val="000000"/>
              </a:solidFill>
              <a:latin typeface="Isidora" panose="00000500000000000000" pitchFamily="50" charset="0"/>
              <a:ea typeface="ＭＳ Ｐゴシック" panose="020B0600070205080204" pitchFamily="34" charset="-128"/>
            </a:endParaRPr>
          </a:p>
          <a:p>
            <a:pPr marL="557213" lvl="1" indent="-214313" defTabSz="685800" eaLnBrk="0" fontAlgn="base" hangingPunct="0">
              <a:spcBef>
                <a:spcPct val="0"/>
              </a:spcBef>
              <a:spcAft>
                <a:spcPct val="0"/>
              </a:spcAft>
              <a:buFont typeface="Wingdings" panose="05000000000000000000" pitchFamily="2" charset="2"/>
              <a:buChar char="ü"/>
              <a:defRPr/>
            </a:pPr>
            <a:r>
              <a:rPr lang="fr-BE" dirty="0">
                <a:solidFill>
                  <a:srgbClr val="000000"/>
                </a:solidFill>
                <a:latin typeface="Isidora" panose="00000500000000000000" pitchFamily="50" charset="0"/>
                <a:ea typeface="ＭＳ Ｐゴシック" panose="020B0600070205080204" pitchFamily="34" charset="-128"/>
              </a:rPr>
              <a:t>Les défauts de comptage (imprécision métrologique, compteurs calés, …)</a:t>
            </a:r>
          </a:p>
          <a:p>
            <a:pPr marL="342900" lvl="1" defTabSz="685800" eaLnBrk="0" fontAlgn="base" hangingPunct="0">
              <a:spcBef>
                <a:spcPct val="0"/>
              </a:spcBef>
              <a:spcAft>
                <a:spcPct val="0"/>
              </a:spcAft>
              <a:defRPr/>
            </a:pPr>
            <a:endParaRPr lang="fr-BE" dirty="0">
              <a:solidFill>
                <a:srgbClr val="000000"/>
              </a:solidFill>
              <a:latin typeface="Isidora" panose="00000500000000000000" pitchFamily="50" charset="0"/>
              <a:ea typeface="ＭＳ Ｐゴシック" panose="020B0600070205080204" pitchFamily="34" charset="-128"/>
            </a:endParaRPr>
          </a:p>
          <a:p>
            <a:pPr marL="557213" lvl="1" indent="-214313" defTabSz="685800" eaLnBrk="0" fontAlgn="base" hangingPunct="0">
              <a:spcBef>
                <a:spcPct val="0"/>
              </a:spcBef>
              <a:spcAft>
                <a:spcPct val="0"/>
              </a:spcAft>
              <a:buFont typeface="Wingdings" panose="05000000000000000000" pitchFamily="2" charset="2"/>
              <a:buChar char="ü"/>
              <a:defRPr/>
            </a:pPr>
            <a:r>
              <a:rPr lang="fr-BE" dirty="0">
                <a:solidFill>
                  <a:srgbClr val="000000"/>
                </a:solidFill>
                <a:latin typeface="Isidora" panose="00000500000000000000" pitchFamily="50" charset="0"/>
                <a:ea typeface="ＭＳ Ｐゴシック" panose="020B0600070205080204" pitchFamily="34" charset="-128"/>
              </a:rPr>
              <a:t>Les prises d’eau pour l’arrosage, le nettoyage des voiries, le curage d’égouts, services incendies, protection civile, …</a:t>
            </a:r>
          </a:p>
          <a:p>
            <a:pPr marL="342900" lvl="1" defTabSz="685800" eaLnBrk="0" fontAlgn="base" hangingPunct="0">
              <a:spcBef>
                <a:spcPct val="0"/>
              </a:spcBef>
              <a:spcAft>
                <a:spcPct val="0"/>
              </a:spcAft>
              <a:defRPr/>
            </a:pPr>
            <a:endParaRPr lang="fr-BE" dirty="0">
              <a:solidFill>
                <a:srgbClr val="000000"/>
              </a:solidFill>
              <a:latin typeface="Isidora" panose="00000500000000000000" pitchFamily="50" charset="0"/>
              <a:ea typeface="ＭＳ Ｐゴシック" panose="020B0600070205080204" pitchFamily="34" charset="-128"/>
            </a:endParaRPr>
          </a:p>
          <a:p>
            <a:pPr marL="557213" lvl="1" indent="-214313" defTabSz="685800" eaLnBrk="0" fontAlgn="base" hangingPunct="0">
              <a:spcBef>
                <a:spcPct val="0"/>
              </a:spcBef>
              <a:spcAft>
                <a:spcPct val="0"/>
              </a:spcAft>
              <a:buFont typeface="Wingdings" panose="05000000000000000000" pitchFamily="2" charset="2"/>
              <a:buChar char="ü"/>
              <a:defRPr/>
            </a:pPr>
            <a:r>
              <a:rPr lang="fr-BE" dirty="0">
                <a:solidFill>
                  <a:srgbClr val="000000"/>
                </a:solidFill>
                <a:latin typeface="Isidora" panose="00000500000000000000" pitchFamily="50" charset="0"/>
                <a:ea typeface="ＭＳ Ｐゴシック" panose="020B0600070205080204" pitchFamily="34" charset="-128"/>
              </a:rPr>
              <a:t>Les volumes détournés (branchements illicites, fraude sur les compteurs,…)</a:t>
            </a:r>
          </a:p>
          <a:p>
            <a:pPr marL="342900" lvl="1" defTabSz="685800" eaLnBrk="0" fontAlgn="base" hangingPunct="0">
              <a:spcBef>
                <a:spcPct val="0"/>
              </a:spcBef>
              <a:spcAft>
                <a:spcPct val="0"/>
              </a:spcAft>
              <a:defRPr/>
            </a:pPr>
            <a:endParaRPr lang="fr-BE" dirty="0">
              <a:solidFill>
                <a:srgbClr val="000000"/>
              </a:solidFill>
              <a:latin typeface="Isidora" panose="00000500000000000000" pitchFamily="50" charset="0"/>
              <a:ea typeface="ＭＳ Ｐゴシック" panose="020B0600070205080204" pitchFamily="34" charset="-128"/>
            </a:endParaRPr>
          </a:p>
          <a:p>
            <a:pPr marL="557213" lvl="1" indent="-214313" defTabSz="685800" eaLnBrk="0" fontAlgn="base" hangingPunct="0">
              <a:spcBef>
                <a:spcPct val="0"/>
              </a:spcBef>
              <a:spcAft>
                <a:spcPct val="0"/>
              </a:spcAft>
              <a:buFont typeface="Wingdings" panose="05000000000000000000" pitchFamily="2" charset="2"/>
              <a:buChar char="ü"/>
              <a:defRPr/>
            </a:pPr>
            <a:r>
              <a:rPr lang="fr-BE" dirty="0">
                <a:solidFill>
                  <a:srgbClr val="000000"/>
                </a:solidFill>
                <a:latin typeface="Isidora" panose="00000500000000000000" pitchFamily="50" charset="0"/>
                <a:ea typeface="ＭＳ Ｐゴシック" panose="020B0600070205080204" pitchFamily="34" charset="-128"/>
              </a:rPr>
              <a:t>Les volumes utilisés pour les besoins du service (nettoyage des châteaux d’eau et réservoirs, purges après intervention, purges préventives pour le maintien de la qualité d’eau, rinçage et désinfection de conduites avant mise en service, …)</a:t>
            </a:r>
          </a:p>
          <a:p>
            <a:pPr marL="342900" lvl="1" defTabSz="685800" eaLnBrk="0" fontAlgn="base" hangingPunct="0">
              <a:spcBef>
                <a:spcPct val="0"/>
              </a:spcBef>
              <a:spcAft>
                <a:spcPct val="0"/>
              </a:spcAft>
              <a:defRPr/>
            </a:pPr>
            <a:endParaRPr lang="fr-BE" dirty="0">
              <a:solidFill>
                <a:srgbClr val="000000"/>
              </a:solidFill>
              <a:latin typeface="Isidora" panose="00000500000000000000" pitchFamily="50" charset="0"/>
              <a:ea typeface="ＭＳ Ｐゴシック" panose="020B0600070205080204" pitchFamily="34" charset="-128"/>
            </a:endParaRPr>
          </a:p>
          <a:p>
            <a:pPr marL="557213" lvl="1" indent="-214313" defTabSz="685800" eaLnBrk="0" fontAlgn="base" hangingPunct="0">
              <a:spcBef>
                <a:spcPct val="0"/>
              </a:spcBef>
              <a:spcAft>
                <a:spcPct val="0"/>
              </a:spcAft>
              <a:buFont typeface="Wingdings" panose="05000000000000000000" pitchFamily="2" charset="2"/>
              <a:buChar char="ü"/>
              <a:defRPr/>
            </a:pPr>
            <a:r>
              <a:rPr lang="fr-BE" dirty="0">
                <a:solidFill>
                  <a:srgbClr val="000000"/>
                </a:solidFill>
                <a:latin typeface="Isidora" panose="00000500000000000000" pitchFamily="50" charset="0"/>
                <a:ea typeface="ＭＳ Ｐゴシック" panose="020B0600070205080204" pitchFamily="34" charset="-128"/>
              </a:rPr>
              <a:t>Les fuites sur les canalisations et les raccordements</a:t>
            </a:r>
            <a:r>
              <a:rPr lang="fr-BE" b="1" dirty="0">
                <a:solidFill>
                  <a:srgbClr val="000000"/>
                </a:solidFill>
                <a:latin typeface="Isidora" panose="00000500000000000000" pitchFamily="50" charset="0"/>
                <a:ea typeface="ＭＳ Ｐゴシック" panose="020B0600070205080204" pitchFamily="34" charset="-128"/>
              </a:rPr>
              <a:t>	</a:t>
            </a:r>
          </a:p>
        </p:txBody>
      </p:sp>
      <p:sp>
        <p:nvSpPr>
          <p:cNvPr id="11" name="ZoneTexte 3"/>
          <p:cNvSpPr txBox="1">
            <a:spLocks noChangeArrowheads="1"/>
          </p:cNvSpPr>
          <p:nvPr/>
        </p:nvSpPr>
        <p:spPr bwMode="auto">
          <a:xfrm>
            <a:off x="1723713" y="6307285"/>
            <a:ext cx="8526023" cy="400110"/>
          </a:xfrm>
          <a:prstGeom prst="rect">
            <a:avLst/>
          </a:prstGeom>
          <a:solidFill>
            <a:srgbClr val="B5440B"/>
          </a:solidFill>
          <a:ln>
            <a:noFill/>
          </a:ln>
        </p:spPr>
        <p:txBody>
          <a:bodyPr wrap="square">
            <a:spAutoFit/>
          </a:bodyPr>
          <a:lstStyle>
            <a:lvl1pPr>
              <a:spcBef>
                <a:spcPct val="20000"/>
              </a:spcBef>
              <a:buChar char="•"/>
              <a:defRPr sz="30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685800" eaLnBrk="0" fontAlgn="base" hangingPunct="0">
              <a:spcBef>
                <a:spcPct val="0"/>
              </a:spcBef>
              <a:spcAft>
                <a:spcPct val="0"/>
              </a:spcAft>
              <a:buNone/>
            </a:pPr>
            <a:r>
              <a:rPr lang="fr-BE" altLang="fr-FR" sz="2000" b="1" dirty="0">
                <a:solidFill>
                  <a:srgbClr val="FFFFFF"/>
                </a:solidFill>
                <a:latin typeface="Isidora Bold" panose="00000800000000000000" pitchFamily="50" charset="0"/>
              </a:rPr>
              <a:t>Seuls 30 à 40% des Volumes Non Facturés sont des fuites</a:t>
            </a:r>
          </a:p>
        </p:txBody>
      </p:sp>
    </p:spTree>
    <p:extLst>
      <p:ext uri="{BB962C8B-B14F-4D97-AF65-F5344CB8AC3E}">
        <p14:creationId xmlns:p14="http://schemas.microsoft.com/office/powerpoint/2010/main" val="3048241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La performance des infrastructures</a:t>
            </a:r>
          </a:p>
        </p:txBody>
      </p:sp>
      <p:sp>
        <p:nvSpPr>
          <p:cNvPr id="5" name="Google Shape;144;p6" descr="Rectangle beige"/>
          <p:cNvSpPr/>
          <p:nvPr/>
        </p:nvSpPr>
        <p:spPr>
          <a:xfrm>
            <a:off x="173328" y="1221997"/>
            <a:ext cx="11758488" cy="3505210"/>
          </a:xfrm>
          <a:custGeom>
            <a:avLst/>
            <a:gdLst/>
            <a:ahLst/>
            <a:cxnLst/>
            <a:rect l="l" t="t" r="r" b="b"/>
            <a:pathLst>
              <a:path w="4010659" h="333375" extrusionOk="0">
                <a:moveTo>
                  <a:pt x="0" y="333006"/>
                </a:moveTo>
                <a:lnTo>
                  <a:pt x="4010367" y="333006"/>
                </a:lnTo>
                <a:lnTo>
                  <a:pt x="4010367" y="0"/>
                </a:lnTo>
                <a:lnTo>
                  <a:pt x="0" y="0"/>
                </a:lnTo>
                <a:lnTo>
                  <a:pt x="0" y="333006"/>
                </a:lnTo>
                <a:close/>
              </a:path>
            </a:pathLst>
          </a:custGeom>
          <a:solidFill>
            <a:srgbClr val="005777">
              <a:alpha val="70196"/>
            </a:srgbClr>
          </a:solidFill>
          <a:ln w="9525" cap="flat" cmpd="sng">
            <a:solidFill>
              <a:srgbClr val="D8D8D8"/>
            </a:solidFill>
            <a:prstDash val="solid"/>
            <a:round/>
            <a:headEnd type="none" w="sm" len="sm"/>
            <a:tailEnd type="none" w="sm" len="sm"/>
          </a:ln>
        </p:spPr>
        <p:txBody>
          <a:bodyPr spcFirstLastPara="1" lIns="0" tIns="0" rIns="0" bIns="0"/>
          <a:lstStyle/>
          <a:p>
            <a:pPr marL="0" marR="0" lvl="0" indent="0" algn="l" defTabSz="457200" rtl="0" eaLnBrk="1" fontAlgn="auto" latinLnBrk="0" hangingPunct="1">
              <a:lnSpc>
                <a:spcPct val="100000"/>
              </a:lnSpc>
              <a:spcBef>
                <a:spcPts val="0"/>
              </a:spcBef>
              <a:spcAft>
                <a:spcPts val="0"/>
              </a:spcAft>
              <a:buClr>
                <a:srgbClr val="000000"/>
              </a:buClr>
              <a:buSzPts val="1800"/>
              <a:buFontTx/>
              <a:buNone/>
              <a:tabLst/>
              <a:defRPr/>
            </a:pPr>
            <a:endParaRPr kumimoji="0" sz="1013"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2" name="ZoneTexte 11"/>
          <p:cNvSpPr txBox="1"/>
          <p:nvPr/>
        </p:nvSpPr>
        <p:spPr>
          <a:xfrm>
            <a:off x="179512" y="1240958"/>
            <a:ext cx="1105998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2800" b="1" i="0" u="none" strike="noStrike" kern="1200" cap="none" spc="0" normalizeH="0" baseline="0" noProof="0" dirty="0">
                <a:ln>
                  <a:noFill/>
                </a:ln>
                <a:solidFill>
                  <a:prstClr val="white"/>
                </a:solidFill>
                <a:effectLst/>
                <a:uLnTx/>
                <a:uFillTx/>
                <a:latin typeface="Isidora" panose="00000500000000000000" pitchFamily="50" charset="0"/>
              </a:rPr>
              <a:t>Dr LEAK </a:t>
            </a:r>
            <a:r>
              <a:rPr kumimoji="0" lang="fr-BE" sz="2800" b="0" i="0" u="none" strike="noStrike" kern="1200" cap="none" spc="0" normalizeH="0" baseline="0" noProof="0" dirty="0">
                <a:ln>
                  <a:noFill/>
                </a:ln>
                <a:solidFill>
                  <a:prstClr val="white"/>
                </a:solidFill>
                <a:effectLst/>
                <a:uLnTx/>
                <a:uFillTx/>
                <a:latin typeface="Isidora" panose="00000500000000000000" pitchFamily="50" charset="0"/>
              </a:rPr>
              <a:t/>
            </a:r>
            <a:br>
              <a:rPr kumimoji="0" lang="fr-BE" sz="2800" b="0" i="0" u="none" strike="noStrike" kern="1200" cap="none" spc="0" normalizeH="0" baseline="0" noProof="0" dirty="0">
                <a:ln>
                  <a:noFill/>
                </a:ln>
                <a:solidFill>
                  <a:prstClr val="white"/>
                </a:solidFill>
                <a:effectLst/>
                <a:uLnTx/>
                <a:uFillTx/>
                <a:latin typeface="Isidora" panose="00000500000000000000" pitchFamily="50" charset="0"/>
              </a:rPr>
            </a:br>
            <a:r>
              <a:rPr kumimoji="0" lang="fr-BE" sz="2800" b="0" i="0" u="none" strike="noStrike" kern="1200" cap="none" spc="0" normalizeH="0" baseline="0" noProof="0" dirty="0">
                <a:ln>
                  <a:noFill/>
                </a:ln>
                <a:solidFill>
                  <a:prstClr val="white"/>
                </a:solidFill>
                <a:effectLst/>
                <a:uLnTx/>
                <a:uFillTx/>
                <a:latin typeface="Isidora" panose="00000500000000000000" pitchFamily="50" charset="0"/>
              </a:rPr>
              <a:t> programme de gestion de la performance des réseaux conçu par la SWDE</a:t>
            </a:r>
          </a:p>
        </p:txBody>
      </p:sp>
      <p:sp>
        <p:nvSpPr>
          <p:cNvPr id="13" name="ZoneTexte 12"/>
          <p:cNvSpPr txBox="1"/>
          <p:nvPr/>
        </p:nvSpPr>
        <p:spPr>
          <a:xfrm>
            <a:off x="173328" y="5039061"/>
            <a:ext cx="11358272"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2800" b="0" i="0" u="none" strike="noStrike" kern="1200" cap="none" spc="0" normalizeH="0" baseline="0" noProof="0" dirty="0">
                <a:ln>
                  <a:noFill/>
                </a:ln>
                <a:effectLst/>
                <a:uLnTx/>
                <a:uFillTx/>
                <a:latin typeface="Isidora" panose="00000500000000000000" pitchFamily="50" charset="0"/>
              </a:rPr>
              <a:t>Plan de relance de la Wallonie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effectLst/>
              <a:uLnTx/>
              <a:uFillTx/>
              <a:latin typeface="Isidora" panose="00000500000000000000" pitchFamily="50"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effectLst/>
                <a:uLnTx/>
                <a:uFillTx/>
                <a:latin typeface="Isidora" panose="00000500000000000000" pitchFamily="50" charset="0"/>
              </a:rPr>
              <a:t>Mission déléguée à la SWDE pour développer une plateforme technologique et des méthodes partagées en vue de réduire les fuites dans les réseaux</a:t>
            </a:r>
          </a:p>
        </p:txBody>
      </p:sp>
      <p:pic>
        <p:nvPicPr>
          <p:cNvPr id="2" name="Image 1"/>
          <p:cNvPicPr>
            <a:picLocks noChangeAspect="1"/>
          </p:cNvPicPr>
          <p:nvPr/>
        </p:nvPicPr>
        <p:blipFill>
          <a:blip r:embed="rId3"/>
          <a:stretch>
            <a:fillRect/>
          </a:stretch>
        </p:blipFill>
        <p:spPr>
          <a:xfrm>
            <a:off x="855464" y="2679630"/>
            <a:ext cx="11076352" cy="1993900"/>
          </a:xfrm>
          <a:prstGeom prst="rect">
            <a:avLst/>
          </a:prstGeom>
        </p:spPr>
      </p:pic>
    </p:spTree>
    <p:extLst>
      <p:ext uri="{BB962C8B-B14F-4D97-AF65-F5344CB8AC3E}">
        <p14:creationId xmlns:p14="http://schemas.microsoft.com/office/powerpoint/2010/main" val="3607604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Une approche intégrée de la demande</a:t>
            </a:r>
          </a:p>
        </p:txBody>
      </p:sp>
      <p:sp>
        <p:nvSpPr>
          <p:cNvPr id="12" name="ZoneTexte 11"/>
          <p:cNvSpPr txBox="1"/>
          <p:nvPr/>
        </p:nvSpPr>
        <p:spPr>
          <a:xfrm>
            <a:off x="179512" y="1240958"/>
            <a:ext cx="1105998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2800" b="1" i="0" u="none" strike="noStrike" kern="1200" cap="none" spc="0" normalizeH="0" baseline="0" noProof="0" dirty="0">
                <a:ln>
                  <a:noFill/>
                </a:ln>
                <a:solidFill>
                  <a:prstClr val="white"/>
                </a:solidFill>
                <a:effectLst/>
                <a:uLnTx/>
                <a:uFillTx/>
                <a:latin typeface="Isidora" panose="00000500000000000000" pitchFamily="50" charset="0"/>
              </a:rPr>
              <a:t>Dr LEAK </a:t>
            </a:r>
            <a:r>
              <a:rPr kumimoji="0" lang="fr-BE" sz="2800" b="0" i="0" u="none" strike="noStrike" kern="1200" cap="none" spc="0" normalizeH="0" baseline="0" noProof="0" dirty="0">
                <a:ln>
                  <a:noFill/>
                </a:ln>
                <a:solidFill>
                  <a:prstClr val="white"/>
                </a:solidFill>
                <a:effectLst/>
                <a:uLnTx/>
                <a:uFillTx/>
                <a:latin typeface="Isidora" panose="00000500000000000000" pitchFamily="50" charset="0"/>
              </a:rPr>
              <a:t/>
            </a:r>
            <a:br>
              <a:rPr kumimoji="0" lang="fr-BE" sz="2800" b="0" i="0" u="none" strike="noStrike" kern="1200" cap="none" spc="0" normalizeH="0" baseline="0" noProof="0" dirty="0">
                <a:ln>
                  <a:noFill/>
                </a:ln>
                <a:solidFill>
                  <a:prstClr val="white"/>
                </a:solidFill>
                <a:effectLst/>
                <a:uLnTx/>
                <a:uFillTx/>
                <a:latin typeface="Isidora" panose="00000500000000000000" pitchFamily="50" charset="0"/>
              </a:rPr>
            </a:br>
            <a:r>
              <a:rPr kumimoji="0" lang="fr-BE" sz="2800" b="0" i="0" u="none" strike="noStrike" kern="1200" cap="none" spc="0" normalizeH="0" baseline="0" noProof="0" dirty="0">
                <a:ln>
                  <a:noFill/>
                </a:ln>
                <a:solidFill>
                  <a:prstClr val="white"/>
                </a:solidFill>
                <a:effectLst/>
                <a:uLnTx/>
                <a:uFillTx/>
                <a:latin typeface="Isidora" panose="00000500000000000000" pitchFamily="50" charset="0"/>
              </a:rPr>
              <a:t> programme de gestion de la performance des réseaux conçu par la SWDE</a:t>
            </a:r>
          </a:p>
        </p:txBody>
      </p:sp>
      <p:pic>
        <p:nvPicPr>
          <p:cNvPr id="3" name="Image 2"/>
          <p:cNvPicPr>
            <a:picLocks noChangeAspect="1"/>
          </p:cNvPicPr>
          <p:nvPr/>
        </p:nvPicPr>
        <p:blipFill>
          <a:blip r:embed="rId3"/>
          <a:stretch>
            <a:fillRect/>
          </a:stretch>
        </p:blipFill>
        <p:spPr>
          <a:xfrm>
            <a:off x="1115863" y="1240958"/>
            <a:ext cx="9187286" cy="5358113"/>
          </a:xfrm>
          <a:prstGeom prst="rect">
            <a:avLst/>
          </a:prstGeom>
        </p:spPr>
      </p:pic>
    </p:spTree>
    <p:extLst>
      <p:ext uri="{BB962C8B-B14F-4D97-AF65-F5344CB8AC3E}">
        <p14:creationId xmlns:p14="http://schemas.microsoft.com/office/powerpoint/2010/main" val="2391289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1" name="Picture 17"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1588"/>
            <a:ext cx="2090738" cy="685958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596640" y="2214443"/>
            <a:ext cx="8400673" cy="1938992"/>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sz="6000" b="1" i="0" u="none" strike="noStrike" cap="none" spc="0" normalizeH="0" baseline="0">
                <a:ln>
                  <a:noFill/>
                </a:ln>
                <a:solidFill>
                  <a:srgbClr val="008FC3"/>
                </a:solidFill>
                <a:effectLst/>
                <a:uLnTx/>
                <a:uFillTx/>
                <a:latin typeface="Isidora Bold" panose="00000800000000000000" pitchFamily="50" charset="0"/>
              </a:defRPr>
            </a:lvl1pPr>
          </a:lstStyle>
          <a:p>
            <a:r>
              <a:rPr lang="fr-BE" dirty="0"/>
              <a:t>Évolution de la demande</a:t>
            </a:r>
          </a:p>
        </p:txBody>
      </p:sp>
      <p:sp>
        <p:nvSpPr>
          <p:cNvPr id="2" name="Rectangle 1"/>
          <p:cNvSpPr/>
          <p:nvPr/>
        </p:nvSpPr>
        <p:spPr>
          <a:xfrm>
            <a:off x="1028700" y="0"/>
            <a:ext cx="2090738" cy="6858000"/>
          </a:xfrm>
          <a:prstGeom prst="rect">
            <a:avLst/>
          </a:prstGeom>
          <a:solidFill>
            <a:srgbClr val="008F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4113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830978" y="918738"/>
            <a:ext cx="8352244" cy="5401524"/>
          </a:xfrm>
          <a:prstGeom prst="rect">
            <a:avLst/>
          </a:prstGeom>
        </p:spPr>
      </p:pic>
    </p:spTree>
    <p:extLst>
      <p:ext uri="{BB962C8B-B14F-4D97-AF65-F5344CB8AC3E}">
        <p14:creationId xmlns:p14="http://schemas.microsoft.com/office/powerpoint/2010/main" val="2792828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rte&#10;&#10;Description générée automatiquement"/>
          <p:cNvPicPr/>
          <p:nvPr/>
        </p:nvPicPr>
        <p:blipFill>
          <a:blip r:embed="rId3">
            <a:clrChange>
              <a:clrFrom>
                <a:srgbClr val="FFFFFF"/>
              </a:clrFrom>
              <a:clrTo>
                <a:srgbClr val="FFFFFF">
                  <a:alpha val="0"/>
                </a:srgbClr>
              </a:clrTo>
            </a:clrChange>
          </a:blip>
          <a:stretch>
            <a:fillRect/>
          </a:stretch>
        </p:blipFill>
        <p:spPr>
          <a:xfrm>
            <a:off x="1830978" y="658912"/>
            <a:ext cx="7926908" cy="5030688"/>
          </a:xfrm>
          <a:prstGeom prst="rect">
            <a:avLst/>
          </a:prstGeom>
        </p:spPr>
      </p:pic>
    </p:spTree>
    <p:extLst>
      <p:ext uri="{BB962C8B-B14F-4D97-AF65-F5344CB8AC3E}">
        <p14:creationId xmlns:p14="http://schemas.microsoft.com/office/powerpoint/2010/main" val="3735244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1" name="Picture 17"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1588"/>
            <a:ext cx="2090738" cy="685958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596640" y="2214443"/>
            <a:ext cx="8400673" cy="1015663"/>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sz="6000" b="1" i="0" u="none" strike="noStrike" cap="none" spc="0" normalizeH="0" baseline="0">
                <a:ln>
                  <a:noFill/>
                </a:ln>
                <a:solidFill>
                  <a:srgbClr val="008FC3"/>
                </a:solidFill>
                <a:effectLst/>
                <a:uLnTx/>
                <a:uFillTx/>
                <a:latin typeface="Isidora Bold" panose="00000800000000000000" pitchFamily="50" charset="0"/>
              </a:defRPr>
            </a:lvl1pPr>
          </a:lstStyle>
          <a:p>
            <a:r>
              <a:rPr lang="fr-BE" dirty="0"/>
              <a:t>Annexes</a:t>
            </a:r>
          </a:p>
        </p:txBody>
      </p:sp>
      <p:sp>
        <p:nvSpPr>
          <p:cNvPr id="2" name="Rectangle 1"/>
          <p:cNvSpPr/>
          <p:nvPr/>
        </p:nvSpPr>
        <p:spPr>
          <a:xfrm>
            <a:off x="1028700" y="0"/>
            <a:ext cx="2090738" cy="6858000"/>
          </a:xfrm>
          <a:prstGeom prst="rect">
            <a:avLst/>
          </a:prstGeom>
          <a:solidFill>
            <a:srgbClr val="008F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278475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Consommation – Lissage de l’évolution</a:t>
            </a:r>
          </a:p>
        </p:txBody>
      </p:sp>
      <p:pic>
        <p:nvPicPr>
          <p:cNvPr id="2" name="Image 1"/>
          <p:cNvPicPr>
            <a:picLocks noChangeAspect="1"/>
          </p:cNvPicPr>
          <p:nvPr/>
        </p:nvPicPr>
        <p:blipFill>
          <a:blip r:embed="rId3"/>
          <a:stretch>
            <a:fillRect/>
          </a:stretch>
        </p:blipFill>
        <p:spPr>
          <a:xfrm>
            <a:off x="1295003" y="899921"/>
            <a:ext cx="9144793" cy="5870957"/>
          </a:xfrm>
          <a:prstGeom prst="rect">
            <a:avLst/>
          </a:prstGeom>
        </p:spPr>
      </p:pic>
    </p:spTree>
    <p:extLst>
      <p:ext uri="{BB962C8B-B14F-4D97-AF65-F5344CB8AC3E}">
        <p14:creationId xmlns:p14="http://schemas.microsoft.com/office/powerpoint/2010/main" val="2624787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1323439"/>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Structure géologique </a:t>
            </a:r>
            <a:br>
              <a:rPr lang="fr-BE" sz="4000" dirty="0">
                <a:solidFill>
                  <a:srgbClr val="0070C0"/>
                </a:solidFill>
                <a:latin typeface="Isidora" panose="00000500000000000000" pitchFamily="50" charset="0"/>
              </a:rPr>
            </a:br>
            <a:r>
              <a:rPr lang="fr-BE" sz="4000" dirty="0">
                <a:solidFill>
                  <a:srgbClr val="0070C0"/>
                </a:solidFill>
                <a:latin typeface="Isidora" panose="00000500000000000000" pitchFamily="50" charset="0"/>
              </a:rPr>
              <a:t>Grands aquifères wallons</a:t>
            </a:r>
          </a:p>
        </p:txBody>
      </p:sp>
      <p:pic>
        <p:nvPicPr>
          <p:cNvPr id="7" name="Picture 2" descr="AQUIFTOUTES">
            <a:extLst>
              <a:ext uri="{FF2B5EF4-FFF2-40B4-BE49-F238E27FC236}">
                <a16:creationId xmlns:a16="http://schemas.microsoft.com/office/drawing/2014/main" id="{33471AB9-FF93-41B2-B926-26172FA2D1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65416" y="1596282"/>
            <a:ext cx="6082884" cy="482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10D00008-441F-4BF0-845A-60E143CF09C1}"/>
              </a:ext>
            </a:extLst>
          </p:cNvPr>
          <p:cNvSpPr>
            <a:spLocks noChangeArrowheads="1"/>
          </p:cNvSpPr>
          <p:nvPr/>
        </p:nvSpPr>
        <p:spPr bwMode="auto">
          <a:xfrm>
            <a:off x="8225584" y="2727264"/>
            <a:ext cx="2556656"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p"/>
              <a:defRPr sz="1100">
                <a:solidFill>
                  <a:schemeClr val="bg2"/>
                </a:solidFill>
                <a:latin typeface="Garamond" panose="02020404030301010803" pitchFamily="18" charset="0"/>
              </a:defRPr>
            </a:lvl1pPr>
            <a:lvl2pPr marL="742950" indent="-285750">
              <a:spcBef>
                <a:spcPct val="20000"/>
              </a:spcBef>
              <a:buClr>
                <a:schemeClr val="tx2"/>
              </a:buClr>
              <a:buSzPct val="75000"/>
              <a:buFont typeface="Wingdings" panose="05000000000000000000" pitchFamily="2" charset="2"/>
              <a:buChar char="n"/>
              <a:defRPr sz="1100">
                <a:solidFill>
                  <a:schemeClr val="bg2"/>
                </a:solidFill>
                <a:latin typeface="Garamond" panose="02020404030301010803" pitchFamily="18" charset="0"/>
              </a:defRPr>
            </a:lvl2pPr>
            <a:lvl3pPr marL="1143000" indent="-228600">
              <a:spcBef>
                <a:spcPct val="20000"/>
              </a:spcBef>
              <a:buClr>
                <a:schemeClr val="accent1"/>
              </a:buClr>
              <a:buSzPct val="65000"/>
              <a:buFont typeface="Wingdings" panose="05000000000000000000" pitchFamily="2" charset="2"/>
              <a:buChar char="p"/>
              <a:defRPr sz="1100">
                <a:solidFill>
                  <a:schemeClr val="tx2"/>
                </a:solidFill>
                <a:latin typeface="Garamond" panose="02020404030301010803" pitchFamily="18" charset="0"/>
              </a:defRPr>
            </a:lvl3pPr>
            <a:lvl4pPr marL="1600200" indent="-228600">
              <a:spcBef>
                <a:spcPct val="20000"/>
              </a:spcBef>
              <a:buClr>
                <a:schemeClr val="bg2"/>
              </a:buClr>
              <a:buFont typeface="Wingdings" panose="05000000000000000000" pitchFamily="2" charset="2"/>
              <a:buChar char="§"/>
              <a:defRPr sz="1100">
                <a:solidFill>
                  <a:schemeClr val="tx2"/>
                </a:solidFill>
                <a:latin typeface="Garamond" panose="02020404030301010803" pitchFamily="18" charset="0"/>
              </a:defRPr>
            </a:lvl4pPr>
            <a:lvl5pPr marL="2057400" indent="-228600">
              <a:spcBef>
                <a:spcPct val="20000"/>
              </a:spcBef>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9pPr>
          </a:lstStyle>
          <a:p>
            <a:pPr algn="r">
              <a:lnSpc>
                <a:spcPct val="80000"/>
              </a:lnSpc>
              <a:spcBef>
                <a:spcPct val="0"/>
              </a:spcBef>
              <a:buClr>
                <a:srgbClr val="000099"/>
              </a:buClr>
              <a:buFont typeface="Wingdings" panose="05000000000000000000" pitchFamily="2" charset="2"/>
              <a:buNone/>
              <a:defRPr/>
            </a:pPr>
            <a:r>
              <a:rPr lang="fr-FR" altLang="fr-FR" sz="1800" dirty="0">
                <a:solidFill>
                  <a:srgbClr val="C40C42"/>
                </a:solidFill>
                <a:latin typeface="Isidora" panose="00000500000000000000" pitchFamily="50" charset="0"/>
                <a:cs typeface="Arial" panose="020B0604020202020204" pitchFamily="34" charset="0"/>
              </a:rPr>
              <a:t>7. Craies de Hesbaye</a:t>
            </a:r>
          </a:p>
          <a:p>
            <a:pPr algn="r">
              <a:lnSpc>
                <a:spcPct val="80000"/>
              </a:lnSpc>
              <a:spcBef>
                <a:spcPct val="0"/>
              </a:spcBef>
              <a:buClr>
                <a:srgbClr val="000099"/>
              </a:buClr>
              <a:buFont typeface="Wingdings" panose="05000000000000000000" pitchFamily="2" charset="2"/>
              <a:buNone/>
              <a:defRPr/>
            </a:pPr>
            <a:r>
              <a:rPr lang="fr-FR" altLang="fr-FR" sz="1800" dirty="0">
                <a:solidFill>
                  <a:schemeClr val="bg1">
                    <a:lumMod val="50000"/>
                  </a:schemeClr>
                </a:solidFill>
                <a:latin typeface="Isidora" panose="00000500000000000000" pitchFamily="50" charset="0"/>
                <a:cs typeface="Arial" panose="020B0604020202020204" pitchFamily="34" charset="0"/>
              </a:rPr>
              <a:t>~ 75 millions m³/an</a:t>
            </a:r>
          </a:p>
        </p:txBody>
      </p:sp>
      <p:sp>
        <p:nvSpPr>
          <p:cNvPr id="9" name="Rectangle 2">
            <a:extLst>
              <a:ext uri="{FF2B5EF4-FFF2-40B4-BE49-F238E27FC236}">
                <a16:creationId xmlns:a16="http://schemas.microsoft.com/office/drawing/2014/main" id="{D848F338-1597-496E-A47F-6EB3094B38DA}"/>
              </a:ext>
            </a:extLst>
          </p:cNvPr>
          <p:cNvSpPr>
            <a:spLocks noChangeArrowheads="1"/>
          </p:cNvSpPr>
          <p:nvPr/>
        </p:nvSpPr>
        <p:spPr bwMode="auto">
          <a:xfrm>
            <a:off x="8169972" y="4030868"/>
            <a:ext cx="306190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p"/>
              <a:defRPr sz="1100">
                <a:solidFill>
                  <a:schemeClr val="bg2"/>
                </a:solidFill>
                <a:latin typeface="Garamond" panose="02020404030301010803" pitchFamily="18" charset="0"/>
              </a:defRPr>
            </a:lvl1pPr>
            <a:lvl2pPr marL="742950" indent="-285750">
              <a:spcBef>
                <a:spcPct val="20000"/>
              </a:spcBef>
              <a:buClr>
                <a:schemeClr val="tx2"/>
              </a:buClr>
              <a:buSzPct val="75000"/>
              <a:buFont typeface="Wingdings" panose="05000000000000000000" pitchFamily="2" charset="2"/>
              <a:buChar char="n"/>
              <a:defRPr sz="1100">
                <a:solidFill>
                  <a:schemeClr val="bg2"/>
                </a:solidFill>
                <a:latin typeface="Garamond" panose="02020404030301010803" pitchFamily="18" charset="0"/>
              </a:defRPr>
            </a:lvl2pPr>
            <a:lvl3pPr marL="1143000" indent="-228600">
              <a:spcBef>
                <a:spcPct val="20000"/>
              </a:spcBef>
              <a:buClr>
                <a:schemeClr val="accent1"/>
              </a:buClr>
              <a:buSzPct val="65000"/>
              <a:buFont typeface="Wingdings" panose="05000000000000000000" pitchFamily="2" charset="2"/>
              <a:buChar char="p"/>
              <a:defRPr sz="1100">
                <a:solidFill>
                  <a:schemeClr val="tx2"/>
                </a:solidFill>
                <a:latin typeface="Garamond" panose="02020404030301010803" pitchFamily="18" charset="0"/>
              </a:defRPr>
            </a:lvl3pPr>
            <a:lvl4pPr marL="1600200" indent="-228600">
              <a:spcBef>
                <a:spcPct val="20000"/>
              </a:spcBef>
              <a:buClr>
                <a:schemeClr val="bg2"/>
              </a:buClr>
              <a:buFont typeface="Wingdings" panose="05000000000000000000" pitchFamily="2" charset="2"/>
              <a:buChar char="§"/>
              <a:defRPr sz="1100">
                <a:solidFill>
                  <a:schemeClr val="tx2"/>
                </a:solidFill>
                <a:latin typeface="Garamond" panose="02020404030301010803" pitchFamily="18" charset="0"/>
              </a:defRPr>
            </a:lvl4pPr>
            <a:lvl5pPr marL="2057400" indent="-228600">
              <a:spcBef>
                <a:spcPct val="20000"/>
              </a:spcBef>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9pPr>
          </a:lstStyle>
          <a:p>
            <a:pPr algn="r">
              <a:lnSpc>
                <a:spcPct val="80000"/>
              </a:lnSpc>
              <a:spcBef>
                <a:spcPct val="0"/>
              </a:spcBef>
              <a:buClr>
                <a:srgbClr val="000099"/>
              </a:buClr>
              <a:buFont typeface="Wingdings" panose="05000000000000000000" pitchFamily="2" charset="2"/>
              <a:buNone/>
              <a:defRPr/>
            </a:pPr>
            <a:r>
              <a:rPr lang="fr-FR" altLang="fr-FR" sz="1800" dirty="0">
                <a:solidFill>
                  <a:srgbClr val="C40C42"/>
                </a:solidFill>
                <a:latin typeface="Isidora" panose="00000500000000000000" pitchFamily="50" charset="0"/>
                <a:cs typeface="Arial" panose="020B0604020202020204" pitchFamily="34" charset="0"/>
              </a:rPr>
              <a:t>3. Calcaires du Condroz</a:t>
            </a:r>
          </a:p>
          <a:p>
            <a:pPr algn="r">
              <a:lnSpc>
                <a:spcPct val="80000"/>
              </a:lnSpc>
              <a:spcBef>
                <a:spcPct val="0"/>
              </a:spcBef>
              <a:buClr>
                <a:srgbClr val="000099"/>
              </a:buClr>
              <a:buFont typeface="Wingdings" panose="05000000000000000000" pitchFamily="2" charset="2"/>
              <a:buNone/>
              <a:defRPr/>
            </a:pPr>
            <a:r>
              <a:rPr lang="fr-FR" altLang="fr-FR" sz="1800" dirty="0">
                <a:solidFill>
                  <a:schemeClr val="bg1">
                    <a:lumMod val="50000"/>
                  </a:schemeClr>
                </a:solidFill>
                <a:latin typeface="Isidora" panose="00000500000000000000" pitchFamily="50" charset="0"/>
                <a:cs typeface="Arial" panose="020B0604020202020204" pitchFamily="34" charset="0"/>
              </a:rPr>
              <a:t>~ 400 millions m³/an</a:t>
            </a:r>
          </a:p>
        </p:txBody>
      </p:sp>
      <p:sp>
        <p:nvSpPr>
          <p:cNvPr id="10" name="Rectangle 2">
            <a:extLst>
              <a:ext uri="{FF2B5EF4-FFF2-40B4-BE49-F238E27FC236}">
                <a16:creationId xmlns:a16="http://schemas.microsoft.com/office/drawing/2014/main" id="{53075445-7D10-45D4-90FB-D15FCA4892D0}"/>
              </a:ext>
            </a:extLst>
          </p:cNvPr>
          <p:cNvSpPr>
            <a:spLocks noChangeArrowheads="1"/>
          </p:cNvSpPr>
          <p:nvPr/>
        </p:nvSpPr>
        <p:spPr bwMode="auto">
          <a:xfrm>
            <a:off x="1211621" y="3596659"/>
            <a:ext cx="318660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p"/>
              <a:defRPr sz="1100">
                <a:solidFill>
                  <a:schemeClr val="bg2"/>
                </a:solidFill>
                <a:latin typeface="Garamond" panose="02020404030301010803" pitchFamily="18" charset="0"/>
              </a:defRPr>
            </a:lvl1pPr>
            <a:lvl2pPr marL="742950" indent="-285750">
              <a:spcBef>
                <a:spcPct val="20000"/>
              </a:spcBef>
              <a:buClr>
                <a:schemeClr val="tx2"/>
              </a:buClr>
              <a:buSzPct val="75000"/>
              <a:buFont typeface="Wingdings" panose="05000000000000000000" pitchFamily="2" charset="2"/>
              <a:buChar char="n"/>
              <a:defRPr sz="1100">
                <a:solidFill>
                  <a:schemeClr val="bg2"/>
                </a:solidFill>
                <a:latin typeface="Garamond" panose="02020404030301010803" pitchFamily="18" charset="0"/>
              </a:defRPr>
            </a:lvl2pPr>
            <a:lvl3pPr marL="1143000" indent="-228600">
              <a:spcBef>
                <a:spcPct val="20000"/>
              </a:spcBef>
              <a:buClr>
                <a:schemeClr val="accent1"/>
              </a:buClr>
              <a:buSzPct val="65000"/>
              <a:buFont typeface="Wingdings" panose="05000000000000000000" pitchFamily="2" charset="2"/>
              <a:buChar char="p"/>
              <a:defRPr sz="1100">
                <a:solidFill>
                  <a:schemeClr val="tx2"/>
                </a:solidFill>
                <a:latin typeface="Garamond" panose="02020404030301010803" pitchFamily="18" charset="0"/>
              </a:defRPr>
            </a:lvl3pPr>
            <a:lvl4pPr marL="1600200" indent="-228600">
              <a:spcBef>
                <a:spcPct val="20000"/>
              </a:spcBef>
              <a:buClr>
                <a:schemeClr val="bg2"/>
              </a:buClr>
              <a:buFont typeface="Wingdings" panose="05000000000000000000" pitchFamily="2" charset="2"/>
              <a:buChar char="§"/>
              <a:defRPr sz="1100">
                <a:solidFill>
                  <a:schemeClr val="tx2"/>
                </a:solidFill>
                <a:latin typeface="Garamond" panose="02020404030301010803" pitchFamily="18" charset="0"/>
              </a:defRPr>
            </a:lvl4pPr>
            <a:lvl5pPr marL="2057400" indent="-228600">
              <a:spcBef>
                <a:spcPct val="20000"/>
              </a:spcBef>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9pPr>
          </a:lstStyle>
          <a:p>
            <a:pPr algn="r">
              <a:lnSpc>
                <a:spcPct val="80000"/>
              </a:lnSpc>
              <a:spcBef>
                <a:spcPct val="0"/>
              </a:spcBef>
              <a:buClr>
                <a:srgbClr val="000099"/>
              </a:buClr>
              <a:buFont typeface="Wingdings" panose="05000000000000000000" pitchFamily="2" charset="2"/>
              <a:buNone/>
              <a:defRPr/>
            </a:pPr>
            <a:r>
              <a:rPr lang="fr-FR" altLang="fr-FR" sz="1800" dirty="0">
                <a:solidFill>
                  <a:srgbClr val="C40C42"/>
                </a:solidFill>
                <a:latin typeface="Isidora" panose="00000500000000000000" pitchFamily="50" charset="0"/>
                <a:cs typeface="Arial" panose="020B0604020202020204" pitchFamily="34" charset="0"/>
              </a:rPr>
              <a:t>1. Calcaires carbonifères</a:t>
            </a:r>
          </a:p>
          <a:p>
            <a:pPr algn="r">
              <a:lnSpc>
                <a:spcPct val="80000"/>
              </a:lnSpc>
              <a:spcBef>
                <a:spcPct val="0"/>
              </a:spcBef>
              <a:buClr>
                <a:srgbClr val="000099"/>
              </a:buClr>
              <a:buFont typeface="Wingdings" panose="05000000000000000000" pitchFamily="2" charset="2"/>
              <a:buNone/>
              <a:defRPr/>
            </a:pPr>
            <a:r>
              <a:rPr lang="fr-FR" altLang="fr-FR" sz="1800" dirty="0">
                <a:solidFill>
                  <a:schemeClr val="bg1">
                    <a:lumMod val="50000"/>
                  </a:schemeClr>
                </a:solidFill>
                <a:latin typeface="Isidora" panose="00000500000000000000" pitchFamily="50" charset="0"/>
                <a:cs typeface="Arial" panose="020B0604020202020204" pitchFamily="34" charset="0"/>
              </a:rPr>
              <a:t>~ 125 millions m³/an</a:t>
            </a:r>
          </a:p>
        </p:txBody>
      </p:sp>
      <p:sp>
        <p:nvSpPr>
          <p:cNvPr id="11" name="Rectangle 2">
            <a:extLst>
              <a:ext uri="{FF2B5EF4-FFF2-40B4-BE49-F238E27FC236}">
                <a16:creationId xmlns:a16="http://schemas.microsoft.com/office/drawing/2014/main" id="{4B2DEF95-DED9-4EA9-8DF7-FA62BB5DB333}"/>
              </a:ext>
            </a:extLst>
          </p:cNvPr>
          <p:cNvSpPr>
            <a:spLocks noChangeArrowheads="1"/>
          </p:cNvSpPr>
          <p:nvPr/>
        </p:nvSpPr>
        <p:spPr bwMode="auto">
          <a:xfrm>
            <a:off x="2489949" y="4311440"/>
            <a:ext cx="2556656"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p"/>
              <a:defRPr sz="1100">
                <a:solidFill>
                  <a:schemeClr val="bg2"/>
                </a:solidFill>
                <a:latin typeface="Garamond" panose="02020404030301010803" pitchFamily="18" charset="0"/>
              </a:defRPr>
            </a:lvl1pPr>
            <a:lvl2pPr marL="742950" indent="-285750">
              <a:spcBef>
                <a:spcPct val="20000"/>
              </a:spcBef>
              <a:buClr>
                <a:schemeClr val="tx2"/>
              </a:buClr>
              <a:buSzPct val="75000"/>
              <a:buFont typeface="Wingdings" panose="05000000000000000000" pitchFamily="2" charset="2"/>
              <a:buChar char="n"/>
              <a:defRPr sz="1100">
                <a:solidFill>
                  <a:schemeClr val="bg2"/>
                </a:solidFill>
                <a:latin typeface="Garamond" panose="02020404030301010803" pitchFamily="18" charset="0"/>
              </a:defRPr>
            </a:lvl2pPr>
            <a:lvl3pPr marL="1143000" indent="-228600">
              <a:spcBef>
                <a:spcPct val="20000"/>
              </a:spcBef>
              <a:buClr>
                <a:schemeClr val="accent1"/>
              </a:buClr>
              <a:buSzPct val="65000"/>
              <a:buFont typeface="Wingdings" panose="05000000000000000000" pitchFamily="2" charset="2"/>
              <a:buChar char="p"/>
              <a:defRPr sz="1100">
                <a:solidFill>
                  <a:schemeClr val="tx2"/>
                </a:solidFill>
                <a:latin typeface="Garamond" panose="02020404030301010803" pitchFamily="18" charset="0"/>
              </a:defRPr>
            </a:lvl3pPr>
            <a:lvl4pPr marL="1600200" indent="-228600">
              <a:spcBef>
                <a:spcPct val="20000"/>
              </a:spcBef>
              <a:buClr>
                <a:schemeClr val="bg2"/>
              </a:buClr>
              <a:buFont typeface="Wingdings" panose="05000000000000000000" pitchFamily="2" charset="2"/>
              <a:buChar char="§"/>
              <a:defRPr sz="1100">
                <a:solidFill>
                  <a:schemeClr val="tx2"/>
                </a:solidFill>
                <a:latin typeface="Garamond" panose="02020404030301010803" pitchFamily="18" charset="0"/>
              </a:defRPr>
            </a:lvl4pPr>
            <a:lvl5pPr marL="2057400" indent="-228600">
              <a:spcBef>
                <a:spcPct val="20000"/>
              </a:spcBef>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1100">
                <a:solidFill>
                  <a:schemeClr val="tx2"/>
                </a:solidFill>
                <a:latin typeface="Garamond" panose="02020404030301010803" pitchFamily="18" charset="0"/>
              </a:defRPr>
            </a:lvl9pPr>
          </a:lstStyle>
          <a:p>
            <a:pPr algn="r">
              <a:lnSpc>
                <a:spcPct val="80000"/>
              </a:lnSpc>
              <a:spcBef>
                <a:spcPct val="0"/>
              </a:spcBef>
              <a:buClr>
                <a:srgbClr val="000099"/>
              </a:buClr>
              <a:buFont typeface="Wingdings" panose="05000000000000000000" pitchFamily="2" charset="2"/>
              <a:buNone/>
              <a:defRPr/>
            </a:pPr>
            <a:r>
              <a:rPr lang="fr-FR" altLang="fr-FR" sz="1800" dirty="0">
                <a:solidFill>
                  <a:srgbClr val="C40C42"/>
                </a:solidFill>
                <a:latin typeface="Isidora" panose="00000500000000000000" pitchFamily="50" charset="0"/>
                <a:cs typeface="Arial" panose="020B0604020202020204" pitchFamily="34" charset="0"/>
              </a:rPr>
              <a:t>5. Craies de la Haine</a:t>
            </a:r>
          </a:p>
          <a:p>
            <a:pPr algn="r">
              <a:lnSpc>
                <a:spcPct val="80000"/>
              </a:lnSpc>
              <a:spcBef>
                <a:spcPct val="0"/>
              </a:spcBef>
              <a:buClr>
                <a:srgbClr val="000099"/>
              </a:buClr>
              <a:buFont typeface="Wingdings" panose="05000000000000000000" pitchFamily="2" charset="2"/>
              <a:buNone/>
              <a:defRPr/>
            </a:pPr>
            <a:r>
              <a:rPr lang="fr-FR" altLang="fr-FR" sz="1800" dirty="0">
                <a:solidFill>
                  <a:schemeClr val="bg1">
                    <a:lumMod val="50000"/>
                  </a:schemeClr>
                </a:solidFill>
                <a:latin typeface="Isidora" panose="00000500000000000000" pitchFamily="50" charset="0"/>
                <a:cs typeface="Arial" panose="020B0604020202020204" pitchFamily="34" charset="0"/>
              </a:rPr>
              <a:t>~ 75 millions m³/an</a:t>
            </a:r>
          </a:p>
        </p:txBody>
      </p:sp>
      <p:sp>
        <p:nvSpPr>
          <p:cNvPr id="12" name="ZoneTexte 11"/>
          <p:cNvSpPr txBox="1"/>
          <p:nvPr/>
        </p:nvSpPr>
        <p:spPr>
          <a:xfrm>
            <a:off x="1211621" y="5713063"/>
            <a:ext cx="5326339" cy="707886"/>
          </a:xfrm>
          <a:prstGeom prst="rect">
            <a:avLst/>
          </a:prstGeom>
          <a:solidFill>
            <a:srgbClr val="E6E7E7"/>
          </a:solidFill>
        </p:spPr>
        <p:txBody>
          <a:bodyPr wrap="square" rtlCol="0">
            <a:spAutoFit/>
          </a:bodyPr>
          <a:lstStyle/>
          <a:p>
            <a:pPr>
              <a:spcBef>
                <a:spcPct val="0"/>
              </a:spcBef>
              <a:buClr>
                <a:srgbClr val="000099"/>
              </a:buClr>
              <a:buFont typeface="Wingdings" panose="05000000000000000000" pitchFamily="2" charset="2"/>
              <a:buNone/>
              <a:defRPr/>
            </a:pPr>
            <a:r>
              <a:rPr lang="fr-FR" altLang="fr-FR" sz="2000" b="1" dirty="0">
                <a:solidFill>
                  <a:srgbClr val="006BAF"/>
                </a:solidFill>
                <a:latin typeface="Isidora" panose="00000500000000000000" pitchFamily="50" charset="0"/>
                <a:cs typeface="Arial" panose="020B0604020202020204" pitchFamily="34" charset="0"/>
              </a:rPr>
              <a:t>Recharge annuelle des grands aquifères</a:t>
            </a:r>
            <a:r>
              <a:rPr lang="fr-FR" altLang="fr-FR" sz="2000" b="1" dirty="0">
                <a:solidFill>
                  <a:srgbClr val="00B5CC"/>
                </a:solidFill>
                <a:latin typeface="Isidora" panose="00000500000000000000" pitchFamily="50" charset="0"/>
                <a:cs typeface="Arial" panose="020B0604020202020204" pitchFamily="34" charset="0"/>
              </a:rPr>
              <a:t>  </a:t>
            </a:r>
          </a:p>
          <a:p>
            <a:pPr>
              <a:spcBef>
                <a:spcPct val="0"/>
              </a:spcBef>
              <a:buClr>
                <a:srgbClr val="000099"/>
              </a:buClr>
              <a:buFont typeface="Wingdings" panose="05000000000000000000" pitchFamily="2" charset="2"/>
              <a:buNone/>
              <a:defRPr/>
            </a:pPr>
            <a:r>
              <a:rPr lang="fr-FR" altLang="fr-FR" sz="2000" b="1" dirty="0">
                <a:solidFill>
                  <a:schemeClr val="bg1">
                    <a:lumMod val="50000"/>
                  </a:schemeClr>
                </a:solidFill>
                <a:latin typeface="Isidora" panose="00000500000000000000" pitchFamily="50" charset="0"/>
                <a:cs typeface="Arial" panose="020B0604020202020204" pitchFamily="34" charset="0"/>
              </a:rPr>
              <a:t>~ 675 millions m³/an</a:t>
            </a:r>
            <a:endParaRPr lang="fr-BE" sz="2000" b="1" dirty="0">
              <a:latin typeface="Isidora" panose="00000500000000000000" pitchFamily="50" charset="0"/>
            </a:endParaRPr>
          </a:p>
        </p:txBody>
      </p:sp>
    </p:spTree>
    <p:extLst>
      <p:ext uri="{BB962C8B-B14F-4D97-AF65-F5344CB8AC3E}">
        <p14:creationId xmlns:p14="http://schemas.microsoft.com/office/powerpoint/2010/main" val="3860941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91478" y="875188"/>
            <a:ext cx="8882587" cy="5330880"/>
          </a:xfrm>
          <a:prstGeom prst="rect">
            <a:avLst/>
          </a:prstGeom>
        </p:spPr>
      </p:pic>
    </p:spTree>
    <p:extLst>
      <p:ext uri="{BB962C8B-B14F-4D97-AF65-F5344CB8AC3E}">
        <p14:creationId xmlns:p14="http://schemas.microsoft.com/office/powerpoint/2010/main" val="2571912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Carte des puits agricoles</a:t>
            </a:r>
          </a:p>
        </p:txBody>
      </p:sp>
      <p:pic>
        <p:nvPicPr>
          <p:cNvPr id="4" name="Image 3"/>
          <p:cNvPicPr>
            <a:picLocks noChangeAspect="1"/>
          </p:cNvPicPr>
          <p:nvPr/>
        </p:nvPicPr>
        <p:blipFill>
          <a:blip r:embed="rId3"/>
          <a:stretch>
            <a:fillRect/>
          </a:stretch>
        </p:blipFill>
        <p:spPr>
          <a:xfrm>
            <a:off x="3447603" y="980729"/>
            <a:ext cx="8083997" cy="5547841"/>
          </a:xfrm>
          <a:prstGeom prst="rect">
            <a:avLst/>
          </a:prstGeom>
        </p:spPr>
      </p:pic>
      <p:graphicFrame>
        <p:nvGraphicFramePr>
          <p:cNvPr id="6" name="Tableau 5"/>
          <p:cNvGraphicFramePr>
            <a:graphicFrameLocks noGrp="1"/>
          </p:cNvGraphicFramePr>
          <p:nvPr>
            <p:extLst>
              <p:ext uri="{D42A27DB-BD31-4B8C-83A1-F6EECF244321}">
                <p14:modId xmlns:p14="http://schemas.microsoft.com/office/powerpoint/2010/main" val="616158232"/>
              </p:ext>
            </p:extLst>
          </p:nvPr>
        </p:nvGraphicFramePr>
        <p:xfrm>
          <a:off x="179512" y="3616919"/>
          <a:ext cx="5357688" cy="2535950"/>
        </p:xfrm>
        <a:graphic>
          <a:graphicData uri="http://schemas.openxmlformats.org/drawingml/2006/table">
            <a:tbl>
              <a:tblPr firstRow="1" firstCol="1" lastRow="1" bandRow="1">
                <a:tableStyleId>{5C22544A-7EE6-4342-B048-85BDC9FD1C3A}</a:tableStyleId>
              </a:tblPr>
              <a:tblGrid>
                <a:gridCol w="1391607">
                  <a:extLst>
                    <a:ext uri="{9D8B030D-6E8A-4147-A177-3AD203B41FA5}">
                      <a16:colId xmlns:a16="http://schemas.microsoft.com/office/drawing/2014/main" val="1706830719"/>
                    </a:ext>
                  </a:extLst>
                </a:gridCol>
                <a:gridCol w="1313479">
                  <a:extLst>
                    <a:ext uri="{9D8B030D-6E8A-4147-A177-3AD203B41FA5}">
                      <a16:colId xmlns:a16="http://schemas.microsoft.com/office/drawing/2014/main" val="3386101162"/>
                    </a:ext>
                  </a:extLst>
                </a:gridCol>
                <a:gridCol w="2652602">
                  <a:extLst>
                    <a:ext uri="{9D8B030D-6E8A-4147-A177-3AD203B41FA5}">
                      <a16:colId xmlns:a16="http://schemas.microsoft.com/office/drawing/2014/main" val="2267698078"/>
                    </a:ext>
                  </a:extLst>
                </a:gridCol>
              </a:tblGrid>
              <a:tr h="360886">
                <a:tc>
                  <a:txBody>
                    <a:bodyPr/>
                    <a:lstStyle/>
                    <a:p>
                      <a:pPr algn="just">
                        <a:spcAft>
                          <a:spcPts val="0"/>
                        </a:spcAft>
                      </a:pPr>
                      <a:r>
                        <a:rPr lang="fr-FR" sz="1200" cap="all">
                          <a:effectLst/>
                        </a:rPr>
                        <a:t>Province</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fr-FR" sz="1200" dirty="0">
                          <a:effectLst/>
                        </a:rPr>
                        <a:t>Puits agricoles recensés par SPW</a:t>
                      </a:r>
                      <a:endParaRPr lang="fr-BE"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FR" sz="1200">
                          <a:effectLst/>
                        </a:rPr>
                        <a:t>Densité de puits</a:t>
                      </a:r>
                      <a:endParaRPr lang="fr-BE" sz="1200">
                        <a:effectLst/>
                      </a:endParaRPr>
                    </a:p>
                    <a:p>
                      <a:pPr algn="just">
                        <a:spcAft>
                          <a:spcPts val="0"/>
                        </a:spcAft>
                      </a:pPr>
                      <a:r>
                        <a:rPr lang="fr-FR" sz="1200">
                          <a:effectLst/>
                        </a:rPr>
                        <a:t>(puits/km²)</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778066"/>
                  </a:ext>
                </a:extLst>
              </a:tr>
              <a:tr h="541329">
                <a:tc>
                  <a:txBody>
                    <a:bodyPr/>
                    <a:lstStyle/>
                    <a:p>
                      <a:pPr algn="just">
                        <a:spcAft>
                          <a:spcPts val="0"/>
                        </a:spcAft>
                      </a:pPr>
                      <a:r>
                        <a:rPr lang="fr-FR" sz="1200" dirty="0">
                          <a:effectLst/>
                        </a:rPr>
                        <a:t>Brabant wallon</a:t>
                      </a:r>
                      <a:endParaRPr lang="fr-BE"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BE" sz="1200">
                          <a:effectLst/>
                        </a:rPr>
                        <a:t>390</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FR" sz="1200">
                          <a:effectLst/>
                        </a:rPr>
                        <a:t>0,36</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4897084"/>
                  </a:ext>
                </a:extLst>
              </a:tr>
              <a:tr h="360886">
                <a:tc>
                  <a:txBody>
                    <a:bodyPr/>
                    <a:lstStyle/>
                    <a:p>
                      <a:pPr algn="just">
                        <a:spcAft>
                          <a:spcPts val="0"/>
                        </a:spcAft>
                      </a:pPr>
                      <a:r>
                        <a:rPr lang="fr-FR" sz="1200">
                          <a:effectLst/>
                        </a:rPr>
                        <a:t>Hainaut</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FR" sz="1200">
                          <a:effectLst/>
                        </a:rPr>
                        <a:t>2.161</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FR" sz="1200">
                          <a:effectLst/>
                        </a:rPr>
                        <a:t>0,57</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0215572"/>
                  </a:ext>
                </a:extLst>
              </a:tr>
              <a:tr h="180443">
                <a:tc>
                  <a:txBody>
                    <a:bodyPr/>
                    <a:lstStyle/>
                    <a:p>
                      <a:pPr algn="just">
                        <a:spcAft>
                          <a:spcPts val="0"/>
                        </a:spcAft>
                      </a:pPr>
                      <a:r>
                        <a:rPr lang="fr-FR" sz="1200">
                          <a:effectLst/>
                        </a:rPr>
                        <a:t>Liège</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FR" sz="1200">
                          <a:effectLst/>
                        </a:rPr>
                        <a:t>1.182</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FR" sz="1200">
                          <a:effectLst/>
                        </a:rPr>
                        <a:t>0,31</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3643864"/>
                  </a:ext>
                </a:extLst>
              </a:tr>
              <a:tr h="360886">
                <a:tc>
                  <a:txBody>
                    <a:bodyPr/>
                    <a:lstStyle/>
                    <a:p>
                      <a:pPr algn="just">
                        <a:spcAft>
                          <a:spcPts val="0"/>
                        </a:spcAft>
                      </a:pPr>
                      <a:r>
                        <a:rPr lang="fr-FR" sz="1200">
                          <a:effectLst/>
                        </a:rPr>
                        <a:t>Luxembourg</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FR" sz="1200">
                          <a:effectLst/>
                        </a:rPr>
                        <a:t>1.168</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FR" sz="1200">
                          <a:effectLst/>
                        </a:rPr>
                        <a:t>0,26</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6227863"/>
                  </a:ext>
                </a:extLst>
              </a:tr>
              <a:tr h="180443">
                <a:tc>
                  <a:txBody>
                    <a:bodyPr/>
                    <a:lstStyle/>
                    <a:p>
                      <a:pPr algn="just">
                        <a:spcAft>
                          <a:spcPts val="0"/>
                        </a:spcAft>
                      </a:pPr>
                      <a:r>
                        <a:rPr lang="fr-FR" sz="1200">
                          <a:effectLst/>
                        </a:rPr>
                        <a:t>Namur</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FR" sz="1200">
                          <a:effectLst/>
                        </a:rPr>
                        <a:t>1.144</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FR" sz="1200">
                          <a:effectLst/>
                        </a:rPr>
                        <a:t>0,31</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6843824"/>
                  </a:ext>
                </a:extLst>
              </a:tr>
              <a:tr h="541329">
                <a:tc>
                  <a:txBody>
                    <a:bodyPr/>
                    <a:lstStyle/>
                    <a:p>
                      <a:pPr algn="just">
                        <a:spcAft>
                          <a:spcPts val="0"/>
                        </a:spcAft>
                      </a:pPr>
                      <a:r>
                        <a:rPr lang="fr-FR" sz="1200">
                          <a:effectLst/>
                        </a:rPr>
                        <a:t>Total Wallonie</a:t>
                      </a:r>
                      <a:endParaRPr lang="fr-BE"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FR" sz="1200" cap="all" dirty="0">
                          <a:effectLst/>
                        </a:rPr>
                        <a:t>6.045</a:t>
                      </a:r>
                      <a:endParaRPr lang="fr-BE"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fr-BE" sz="1200" cap="all" dirty="0">
                          <a:effectLst/>
                        </a:rPr>
                        <a:t>0,36</a:t>
                      </a:r>
                      <a:endParaRPr lang="fr-BE"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205373"/>
                  </a:ext>
                </a:extLst>
              </a:tr>
            </a:tbl>
          </a:graphicData>
        </a:graphic>
      </p:graphicFrame>
    </p:spTree>
    <p:extLst>
      <p:ext uri="{BB962C8B-B14F-4D97-AF65-F5344CB8AC3E}">
        <p14:creationId xmlns:p14="http://schemas.microsoft.com/office/powerpoint/2010/main" val="358565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Demandes pour les prises d’eau agricoles</a:t>
            </a:r>
          </a:p>
        </p:txBody>
      </p:sp>
      <p:pic>
        <p:nvPicPr>
          <p:cNvPr id="2" name="Image 1"/>
          <p:cNvPicPr>
            <a:picLocks noChangeAspect="1"/>
          </p:cNvPicPr>
          <p:nvPr/>
        </p:nvPicPr>
        <p:blipFill>
          <a:blip r:embed="rId3"/>
          <a:stretch>
            <a:fillRect/>
          </a:stretch>
        </p:blipFill>
        <p:spPr>
          <a:xfrm>
            <a:off x="1367277" y="1092200"/>
            <a:ext cx="8885141" cy="5462716"/>
          </a:xfrm>
          <a:prstGeom prst="rect">
            <a:avLst/>
          </a:prstGeom>
        </p:spPr>
      </p:pic>
    </p:spTree>
    <p:extLst>
      <p:ext uri="{BB962C8B-B14F-4D97-AF65-F5344CB8AC3E}">
        <p14:creationId xmlns:p14="http://schemas.microsoft.com/office/powerpoint/2010/main" val="4220282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Demandes en eau des industries</a:t>
            </a:r>
          </a:p>
        </p:txBody>
      </p:sp>
      <p:pic>
        <p:nvPicPr>
          <p:cNvPr id="3" name="Image 2"/>
          <p:cNvPicPr>
            <a:picLocks noChangeAspect="1"/>
          </p:cNvPicPr>
          <p:nvPr/>
        </p:nvPicPr>
        <p:blipFill rotWithShape="1">
          <a:blip r:embed="rId3"/>
          <a:srcRect t="11007"/>
          <a:stretch/>
        </p:blipFill>
        <p:spPr>
          <a:xfrm>
            <a:off x="1524000" y="1600200"/>
            <a:ext cx="8343900" cy="5008530"/>
          </a:xfrm>
          <a:prstGeom prst="rect">
            <a:avLst/>
          </a:prstGeom>
        </p:spPr>
      </p:pic>
    </p:spTree>
    <p:extLst>
      <p:ext uri="{BB962C8B-B14F-4D97-AF65-F5344CB8AC3E}">
        <p14:creationId xmlns:p14="http://schemas.microsoft.com/office/powerpoint/2010/main" val="2780052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6677" y="1099930"/>
            <a:ext cx="9972261" cy="4976191"/>
          </a:xfrm>
          <a:prstGeom prst="rect">
            <a:avLst/>
          </a:prstGeom>
          <a:noFill/>
          <a:ln>
            <a:noFill/>
          </a:ln>
        </p:spPr>
      </p:pic>
    </p:spTree>
    <p:extLst>
      <p:ext uri="{BB962C8B-B14F-4D97-AF65-F5344CB8AC3E}">
        <p14:creationId xmlns:p14="http://schemas.microsoft.com/office/powerpoint/2010/main" val="1180605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Distribution d’eau – Consommation industrielle</a:t>
            </a:r>
          </a:p>
        </p:txBody>
      </p:sp>
      <p:pic>
        <p:nvPicPr>
          <p:cNvPr id="5" name="Image 4"/>
          <p:cNvPicPr>
            <a:picLocks noChangeAspect="1"/>
          </p:cNvPicPr>
          <p:nvPr/>
        </p:nvPicPr>
        <p:blipFill>
          <a:blip r:embed="rId3"/>
          <a:stretch>
            <a:fillRect/>
          </a:stretch>
        </p:blipFill>
        <p:spPr>
          <a:xfrm>
            <a:off x="251791" y="1769165"/>
            <a:ext cx="11750045" cy="4114799"/>
          </a:xfrm>
          <a:prstGeom prst="rect">
            <a:avLst/>
          </a:prstGeom>
        </p:spPr>
      </p:pic>
      <p:sp>
        <p:nvSpPr>
          <p:cNvPr id="2" name="ZoneTexte 1"/>
          <p:cNvSpPr txBox="1"/>
          <p:nvPr/>
        </p:nvSpPr>
        <p:spPr>
          <a:xfrm>
            <a:off x="4976192" y="5930348"/>
            <a:ext cx="2153478" cy="307777"/>
          </a:xfrm>
          <a:prstGeom prst="rect">
            <a:avLst/>
          </a:prstGeom>
          <a:noFill/>
        </p:spPr>
        <p:txBody>
          <a:bodyPr wrap="square" rtlCol="0">
            <a:spAutoFit/>
          </a:bodyPr>
          <a:lstStyle/>
          <a:p>
            <a:r>
              <a:rPr lang="fr-BE" sz="1400" dirty="0"/>
              <a:t>Source SWDE</a:t>
            </a:r>
          </a:p>
        </p:txBody>
      </p:sp>
    </p:spTree>
    <p:extLst>
      <p:ext uri="{BB962C8B-B14F-4D97-AF65-F5344CB8AC3E}">
        <p14:creationId xmlns:p14="http://schemas.microsoft.com/office/powerpoint/2010/main" val="2694545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Évolution des besoins</a:t>
            </a:r>
          </a:p>
        </p:txBody>
      </p:sp>
      <p:sp>
        <p:nvSpPr>
          <p:cNvPr id="3" name="ZoneTexte 3"/>
          <p:cNvSpPr txBox="1">
            <a:spLocks noChangeArrowheads="1"/>
          </p:cNvSpPr>
          <p:nvPr/>
        </p:nvSpPr>
        <p:spPr bwMode="auto">
          <a:xfrm>
            <a:off x="4547425" y="1379597"/>
            <a:ext cx="6882575" cy="2308324"/>
          </a:xfrm>
          <a:prstGeom prst="rect">
            <a:avLst/>
          </a:prstGeom>
          <a:noFill/>
          <a:ln>
            <a:noFill/>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altLang="fr-FR" sz="1800" i="0" u="none" strike="noStrike" kern="1200" cap="none" spc="0" normalizeH="0" baseline="0" noProof="0" dirty="0">
                <a:ln>
                  <a:noFill/>
                </a:ln>
                <a:effectLst/>
                <a:uLnTx/>
                <a:uFillTx/>
                <a:latin typeface="Isidora" panose="00000500000000000000" pitchFamily="50" charset="0"/>
                <a:cs typeface="Arial" panose="020B0604020202020204" pitchFamily="34" charset="0"/>
              </a:rPr>
              <a:t>Augmentation du </a:t>
            </a:r>
            <a:r>
              <a:rPr kumimoji="0" lang="fr-BE" altLang="fr-FR" sz="1800" b="1" i="0" u="none" strike="noStrike" kern="1200" cap="none" spc="0" normalizeH="0" baseline="0" noProof="0" dirty="0">
                <a:ln>
                  <a:noFill/>
                </a:ln>
                <a:effectLst/>
                <a:uLnTx/>
                <a:uFillTx/>
                <a:latin typeface="Isidora" panose="00000500000000000000" pitchFamily="50" charset="0"/>
                <a:cs typeface="Arial" panose="020B0604020202020204" pitchFamily="34" charset="0"/>
              </a:rPr>
              <a:t>volume de l’exhaure </a:t>
            </a:r>
            <a:r>
              <a:rPr kumimoji="0" lang="fr-BE" altLang="fr-FR" sz="1800" i="0" u="none" strike="noStrike" kern="1200" cap="none" spc="0" normalizeH="0" baseline="0" noProof="0" dirty="0">
                <a:ln>
                  <a:noFill/>
                </a:ln>
                <a:effectLst/>
                <a:uLnTx/>
                <a:uFillTx/>
                <a:latin typeface="Isidora" panose="00000500000000000000" pitchFamily="50" charset="0"/>
                <a:cs typeface="Arial" panose="020B0604020202020204" pitchFamily="34" charset="0"/>
              </a:rPr>
              <a:t>dans le cadre du développement de CCB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BE" altLang="fr-FR" sz="1800" i="0" u="none" strike="noStrike" kern="1200" cap="none" spc="0" normalizeH="0" baseline="0" noProof="0" dirty="0">
              <a:ln>
                <a:noFill/>
              </a:ln>
              <a:effectLst/>
              <a:uLnTx/>
              <a:uFillTx/>
              <a:latin typeface="Isidora" panose="00000500000000000000" pitchFamily="50"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altLang="fr-FR" sz="1800" i="0" u="none" strike="noStrike" kern="1200" cap="none" spc="0" normalizeH="0" baseline="0" noProof="0" dirty="0">
                <a:ln>
                  <a:noFill/>
                </a:ln>
                <a:effectLst/>
                <a:uLnTx/>
                <a:uFillTx/>
                <a:latin typeface="Isidora" panose="00000500000000000000" pitchFamily="50" charset="0"/>
                <a:cs typeface="Arial" panose="020B0604020202020204" pitchFamily="34" charset="0"/>
              </a:rPr>
              <a:t>Augmentation de la </a:t>
            </a:r>
            <a:r>
              <a:rPr kumimoji="0" lang="fr-BE" altLang="fr-FR" sz="1800" b="1" i="0" u="none" strike="noStrike" kern="1200" cap="none" spc="0" normalizeH="0" baseline="0" noProof="0" dirty="0">
                <a:ln>
                  <a:noFill/>
                </a:ln>
                <a:effectLst/>
                <a:uLnTx/>
                <a:uFillTx/>
                <a:latin typeface="Isidora" panose="00000500000000000000" pitchFamily="50" charset="0"/>
                <a:cs typeface="Arial" panose="020B0604020202020204" pitchFamily="34" charset="0"/>
              </a:rPr>
              <a:t>demande en eau </a:t>
            </a:r>
            <a:r>
              <a:rPr kumimoji="0" lang="fr-BE" altLang="fr-FR" sz="1800" i="0" u="none" strike="noStrike" kern="1200" cap="none" spc="0" normalizeH="0" baseline="0" noProof="0" dirty="0">
                <a:ln>
                  <a:noFill/>
                </a:ln>
                <a:effectLst/>
                <a:uLnTx/>
                <a:uFillTx/>
                <a:latin typeface="Isidora" panose="00000500000000000000" pitchFamily="50" charset="0"/>
                <a:cs typeface="Arial" panose="020B0604020202020204" pitchFamily="34" charset="0"/>
              </a:rPr>
              <a:t>liée au développement  de COSUCRA dans une zone de surexploitation de la ressource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BE" altLang="fr-FR" sz="1800" i="0" u="none" strike="noStrike" kern="1200" cap="none" spc="0" normalizeH="0" baseline="0" noProof="0" dirty="0">
              <a:ln>
                <a:noFill/>
              </a:ln>
              <a:effectLst/>
              <a:uLnTx/>
              <a:uFillTx/>
              <a:latin typeface="Isidora" panose="00000500000000000000" pitchFamily="50"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BE" altLang="fr-FR" sz="1800" i="0" u="none" strike="noStrike" kern="1200" cap="none" spc="0" normalizeH="0" baseline="0" noProof="0" dirty="0">
              <a:ln>
                <a:noFill/>
              </a:ln>
              <a:effectLst/>
              <a:uLnTx/>
              <a:uFillTx/>
              <a:latin typeface="Isidora" panose="00000500000000000000" pitchFamily="50"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altLang="fr-FR" sz="1800" i="0" u="none" strike="noStrike" kern="1200" cap="none" spc="0" normalizeH="0" baseline="0" noProof="0" dirty="0">
                <a:ln>
                  <a:noFill/>
                </a:ln>
                <a:effectLst/>
                <a:uLnTx/>
                <a:uFillTx/>
                <a:latin typeface="Isidora" panose="00000500000000000000" pitchFamily="50" charset="0"/>
                <a:cs typeface="Arial" panose="020B0604020202020204" pitchFamily="34" charset="0"/>
              </a:rPr>
              <a:t> </a:t>
            </a:r>
          </a:p>
        </p:txBody>
      </p:sp>
      <p:sp>
        <p:nvSpPr>
          <p:cNvPr id="4" name="ZoneTexte 3"/>
          <p:cNvSpPr txBox="1">
            <a:spLocks noChangeArrowheads="1"/>
          </p:cNvSpPr>
          <p:nvPr/>
        </p:nvSpPr>
        <p:spPr bwMode="auto">
          <a:xfrm>
            <a:off x="4547425" y="3464213"/>
            <a:ext cx="6699905" cy="923330"/>
          </a:xfrm>
          <a:prstGeom prst="rect">
            <a:avLst/>
          </a:prstGeom>
          <a:noFill/>
          <a:ln>
            <a:noFill/>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altLang="fr-FR" sz="1800" i="0" u="none" strike="noStrike" kern="1200" cap="none" spc="0" normalizeH="0" baseline="0" noProof="0" dirty="0">
                <a:ln>
                  <a:noFill/>
                </a:ln>
                <a:effectLst/>
                <a:uLnTx/>
                <a:uFillTx/>
                <a:latin typeface="Isidora" panose="00000500000000000000" pitchFamily="50" charset="0"/>
                <a:cs typeface="Arial" panose="020B0604020202020204" pitchFamily="34" charset="0"/>
              </a:rPr>
              <a:t>La SWDE </a:t>
            </a:r>
            <a:r>
              <a:rPr kumimoji="0" lang="fr-BE" altLang="fr-FR" sz="1800" b="1" i="0" u="none" strike="noStrike" kern="1200" cap="none" spc="0" normalizeH="0" baseline="0" noProof="0" dirty="0">
                <a:ln>
                  <a:noFill/>
                </a:ln>
                <a:effectLst/>
                <a:uLnTx/>
                <a:uFillTx/>
                <a:latin typeface="Isidora" panose="00000500000000000000" pitchFamily="50" charset="0"/>
                <a:cs typeface="Arial" panose="020B0604020202020204" pitchFamily="34" charset="0"/>
              </a:rPr>
              <a:t>vecteur de circularité </a:t>
            </a:r>
            <a:r>
              <a:rPr kumimoji="0" lang="fr-BE" altLang="fr-FR" sz="1800" i="0" u="none" strike="noStrike" kern="1200" cap="none" spc="0" normalizeH="0" baseline="0" noProof="0" dirty="0">
                <a:ln>
                  <a:noFill/>
                </a:ln>
                <a:effectLst/>
                <a:uLnTx/>
                <a:uFillTx/>
                <a:latin typeface="Isidora" panose="00000500000000000000" pitchFamily="50" charset="0"/>
                <a:cs typeface="Arial" panose="020B0604020202020204" pitchFamily="34" charset="0"/>
              </a:rPr>
              <a:t>entre deux opérateurs industriels en valorisant des infrastructures existantes et construisant des infrastructures dédicacées au projet </a:t>
            </a:r>
          </a:p>
        </p:txBody>
      </p:sp>
      <p:sp>
        <p:nvSpPr>
          <p:cNvPr id="5" name="ZoneTexte 4"/>
          <p:cNvSpPr txBox="1"/>
          <p:nvPr/>
        </p:nvSpPr>
        <p:spPr>
          <a:xfrm>
            <a:off x="4547425" y="4870246"/>
            <a:ext cx="5572661"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altLang="fr-FR" b="1" i="0" u="none" strike="noStrike" kern="1200" cap="none" spc="0" normalizeH="0" baseline="0" noProof="0" dirty="0">
                <a:ln>
                  <a:noFill/>
                </a:ln>
                <a:effectLst/>
                <a:uLnTx/>
                <a:uFillTx/>
                <a:latin typeface="Isidora" panose="00000500000000000000" pitchFamily="50" charset="0"/>
                <a:cs typeface="Arial" panose="020B0604020202020204" pitchFamily="34" charset="0"/>
              </a:rPr>
              <a:t>Impacts positifs</a:t>
            </a:r>
            <a:r>
              <a:rPr kumimoji="0" lang="fr-BE" altLang="fr-FR" b="1" i="0" u="none" strike="noStrike" kern="1200" cap="none" spc="0" normalizeH="0" noProof="0" dirty="0">
                <a:ln>
                  <a:noFill/>
                </a:ln>
                <a:effectLst/>
                <a:uLnTx/>
                <a:uFillTx/>
                <a:latin typeface="Isidora" panose="00000500000000000000" pitchFamily="50" charset="0"/>
                <a:cs typeface="Arial" panose="020B0604020202020204" pitchFamily="34" charset="0"/>
              </a:rPr>
              <a:t> :</a:t>
            </a:r>
            <a:r>
              <a:rPr kumimoji="0" lang="fr-BE" altLang="fr-FR" i="0" u="none" strike="noStrike" kern="1200" cap="none" spc="0" normalizeH="0" baseline="0" noProof="0" dirty="0">
                <a:ln>
                  <a:noFill/>
                </a:ln>
                <a:effectLst/>
                <a:uLnTx/>
                <a:uFillTx/>
                <a:latin typeface="Isidora" panose="00000500000000000000" pitchFamily="50"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BE" altLang="fr-FR" i="0" u="none" strike="noStrike" kern="1200" cap="none" spc="0" normalizeH="0" baseline="0" noProof="0" dirty="0">
              <a:ln>
                <a:noFill/>
              </a:ln>
              <a:effectLst/>
              <a:uLnTx/>
              <a:uFillTx/>
              <a:latin typeface="Isidora" panose="00000500000000000000" pitchFamily="50"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BE" altLang="fr-FR" i="0" u="none" strike="noStrike" kern="1200" cap="none" spc="0" normalizeH="0" baseline="0" noProof="0" dirty="0">
                <a:ln>
                  <a:noFill/>
                </a:ln>
                <a:effectLst/>
                <a:uLnTx/>
                <a:uFillTx/>
                <a:latin typeface="Isidora" panose="00000500000000000000" pitchFamily="50" charset="0"/>
                <a:cs typeface="Arial" panose="020B0604020202020204" pitchFamily="34" charset="0"/>
              </a:rPr>
              <a:t>Préservation des ressources en eau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BE" altLang="fr-FR" i="0" u="none" strike="noStrike" kern="1200" cap="none" spc="0" normalizeH="0" baseline="0" noProof="0" dirty="0">
                <a:ln>
                  <a:noFill/>
                </a:ln>
                <a:effectLst/>
                <a:uLnTx/>
                <a:uFillTx/>
                <a:latin typeface="Isidora" panose="00000500000000000000" pitchFamily="50" charset="0"/>
                <a:cs typeface="Arial" panose="020B0604020202020204" pitchFamily="34" charset="0"/>
              </a:rPr>
              <a:t>Soutien au développement économique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BE" altLang="fr-FR" i="0" u="none" strike="noStrike" kern="1200" cap="none" spc="0" normalizeH="0" baseline="0" noProof="0" dirty="0">
              <a:ln>
                <a:noFill/>
              </a:ln>
              <a:effectLst/>
              <a:uLnTx/>
              <a:uFillTx/>
              <a:latin typeface="Isidora" panose="00000500000000000000" pitchFamily="50" charset="0"/>
              <a:cs typeface="Arial" panose="020B0604020202020204" pitchFamily="34" charset="0"/>
            </a:endParaRPr>
          </a:p>
        </p:txBody>
      </p:sp>
      <p:pic>
        <p:nvPicPr>
          <p:cNvPr id="6" name="Image 5"/>
          <p:cNvPicPr>
            <a:picLocks noChangeAspect="1"/>
          </p:cNvPicPr>
          <p:nvPr/>
        </p:nvPicPr>
        <p:blipFill>
          <a:blip r:embed="rId3"/>
          <a:stretch>
            <a:fillRect/>
          </a:stretch>
        </p:blipFill>
        <p:spPr>
          <a:xfrm>
            <a:off x="1456859" y="4579345"/>
            <a:ext cx="1608398" cy="1608398"/>
          </a:xfrm>
          <a:prstGeom prst="rect">
            <a:avLst/>
          </a:prstGeom>
        </p:spPr>
      </p:pic>
      <p:pic>
        <p:nvPicPr>
          <p:cNvPr id="7" name="Image 6"/>
          <p:cNvPicPr>
            <a:picLocks noChangeAspect="1"/>
          </p:cNvPicPr>
          <p:nvPr/>
        </p:nvPicPr>
        <p:blipFill>
          <a:blip r:embed="rId4"/>
          <a:stretch>
            <a:fillRect/>
          </a:stretch>
        </p:blipFill>
        <p:spPr>
          <a:xfrm>
            <a:off x="1700362" y="2712426"/>
            <a:ext cx="1022474" cy="1675117"/>
          </a:xfrm>
          <a:prstGeom prst="rect">
            <a:avLst/>
          </a:prstGeom>
        </p:spPr>
      </p:pic>
      <p:pic>
        <p:nvPicPr>
          <p:cNvPr id="8" name="Image 7"/>
          <p:cNvPicPr>
            <a:picLocks noChangeAspect="1"/>
          </p:cNvPicPr>
          <p:nvPr/>
        </p:nvPicPr>
        <p:blipFill>
          <a:blip r:embed="rId5"/>
          <a:stretch>
            <a:fillRect/>
          </a:stretch>
        </p:blipFill>
        <p:spPr>
          <a:xfrm>
            <a:off x="1399045" y="1547908"/>
            <a:ext cx="1724025" cy="847725"/>
          </a:xfrm>
          <a:prstGeom prst="rect">
            <a:avLst/>
          </a:prstGeom>
        </p:spPr>
      </p:pic>
    </p:spTree>
    <p:extLst>
      <p:ext uri="{BB962C8B-B14F-4D97-AF65-F5344CB8AC3E}">
        <p14:creationId xmlns:p14="http://schemas.microsoft.com/office/powerpoint/2010/main" val="3408989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p:cNvSpPr txBox="1"/>
          <p:nvPr/>
        </p:nvSpPr>
        <p:spPr>
          <a:xfrm>
            <a:off x="1011677" y="272843"/>
            <a:ext cx="105199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Bilan mensuel en 2022</a:t>
            </a:r>
          </a:p>
        </p:txBody>
      </p:sp>
      <p:pic>
        <p:nvPicPr>
          <p:cNvPr id="2" name="Image 1"/>
          <p:cNvPicPr>
            <a:picLocks noChangeAspect="1"/>
          </p:cNvPicPr>
          <p:nvPr/>
        </p:nvPicPr>
        <p:blipFill>
          <a:blip r:embed="rId3"/>
          <a:stretch>
            <a:fillRect/>
          </a:stretch>
        </p:blipFill>
        <p:spPr>
          <a:xfrm>
            <a:off x="787400" y="1618656"/>
            <a:ext cx="8089900" cy="4656058"/>
          </a:xfrm>
          <a:prstGeom prst="rect">
            <a:avLst/>
          </a:prstGeom>
        </p:spPr>
      </p:pic>
    </p:spTree>
    <p:extLst>
      <p:ext uri="{BB962C8B-B14F-4D97-AF65-F5344CB8AC3E}">
        <p14:creationId xmlns:p14="http://schemas.microsoft.com/office/powerpoint/2010/main" val="4002201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Aquifères – Recharge annuelle </a:t>
            </a:r>
          </a:p>
        </p:txBody>
      </p:sp>
      <p:pic>
        <p:nvPicPr>
          <p:cNvPr id="2" name="Image 1"/>
          <p:cNvPicPr>
            <a:picLocks noChangeAspect="1"/>
          </p:cNvPicPr>
          <p:nvPr/>
        </p:nvPicPr>
        <p:blipFill>
          <a:blip r:embed="rId3"/>
          <a:stretch>
            <a:fillRect/>
          </a:stretch>
        </p:blipFill>
        <p:spPr>
          <a:xfrm>
            <a:off x="280156" y="1164124"/>
            <a:ext cx="6894066" cy="5541476"/>
          </a:xfrm>
          <a:prstGeom prst="rect">
            <a:avLst/>
          </a:prstGeom>
        </p:spPr>
      </p:pic>
      <p:sp>
        <p:nvSpPr>
          <p:cNvPr id="13" name="Espace réservé du contenu 2">
            <a:extLst>
              <a:ext uri="{FF2B5EF4-FFF2-40B4-BE49-F238E27FC236}">
                <a16:creationId xmlns:a16="http://schemas.microsoft.com/office/drawing/2014/main" id="{0CB3E7A8-DE74-4EEB-BFC1-CB080E720A4C}"/>
              </a:ext>
            </a:extLst>
          </p:cNvPr>
          <p:cNvSpPr txBox="1">
            <a:spLocks/>
          </p:cNvSpPr>
          <p:nvPr/>
        </p:nvSpPr>
        <p:spPr>
          <a:xfrm>
            <a:off x="6987520" y="1407056"/>
            <a:ext cx="4960640" cy="47525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buFont typeface="Wingdings" panose="05000000000000000000" pitchFamily="2" charset="2"/>
              <a:buChar char="§"/>
            </a:pPr>
            <a:r>
              <a:rPr lang="fr-BE" sz="2000" dirty="0">
                <a:latin typeface="Isidora" panose="00000500000000000000" pitchFamily="50" charset="0"/>
                <a:cs typeface="Arial" panose="020B0604020202020204" pitchFamily="34" charset="0"/>
              </a:rPr>
              <a:t>Recharge des nappes aquifères et des barrages essentiellement en hiver</a:t>
            </a:r>
          </a:p>
          <a:p>
            <a:pPr fontAlgn="base">
              <a:spcAft>
                <a:spcPct val="0"/>
              </a:spcAft>
              <a:buFont typeface="Wingdings" panose="05000000000000000000" pitchFamily="2" charset="2"/>
              <a:buChar char="§"/>
            </a:pPr>
            <a:endParaRPr lang="fr-BE" sz="1200" dirty="0">
              <a:latin typeface="Isidora" panose="00000500000000000000" pitchFamily="50" charset="0"/>
              <a:cs typeface="Arial" panose="020B0604020202020204" pitchFamily="34" charset="0"/>
            </a:endParaRPr>
          </a:p>
          <a:p>
            <a:pPr fontAlgn="base">
              <a:spcAft>
                <a:spcPct val="0"/>
              </a:spcAft>
              <a:buFont typeface="Wingdings" panose="05000000000000000000" pitchFamily="2" charset="2"/>
              <a:buChar char="§"/>
            </a:pPr>
            <a:r>
              <a:rPr lang="fr-BE" sz="2000" dirty="0">
                <a:latin typeface="Isidora" panose="00000500000000000000" pitchFamily="50" charset="0"/>
                <a:cs typeface="Arial" panose="020B0604020202020204" pitchFamily="34" charset="0"/>
              </a:rPr>
              <a:t>Un été sec  n’as pas d’impact significatif sur les nappes profondes mais bien sur les eaux de surface</a:t>
            </a:r>
          </a:p>
          <a:p>
            <a:pPr fontAlgn="base">
              <a:spcAft>
                <a:spcPct val="0"/>
              </a:spcAft>
              <a:buFont typeface="Wingdings" panose="05000000000000000000" pitchFamily="2" charset="2"/>
              <a:buChar char="§"/>
            </a:pPr>
            <a:endParaRPr lang="fr-BE" sz="1200" dirty="0">
              <a:latin typeface="Isidora" panose="00000500000000000000" pitchFamily="50" charset="0"/>
              <a:cs typeface="Arial" panose="020B0604020202020204" pitchFamily="34" charset="0"/>
            </a:endParaRPr>
          </a:p>
          <a:p>
            <a:pPr fontAlgn="base">
              <a:spcAft>
                <a:spcPct val="0"/>
              </a:spcAft>
              <a:buFont typeface="Wingdings" panose="05000000000000000000" pitchFamily="2" charset="2"/>
              <a:buChar char="§"/>
            </a:pPr>
            <a:r>
              <a:rPr lang="fr-BE" sz="2000" dirty="0">
                <a:latin typeface="Isidora" panose="00000500000000000000" pitchFamily="50" charset="0"/>
                <a:cs typeface="Arial" panose="020B0604020202020204" pitchFamily="34" charset="0"/>
              </a:rPr>
              <a:t>Si les précipitations sont élevées en hiver, les réserves sont constituées pour l’été et le risque de continuité de la production d’eau potable est faible pour les zones alimentées par les ressources des grands aquifères</a:t>
            </a:r>
          </a:p>
          <a:p>
            <a:pPr fontAlgn="base">
              <a:spcAft>
                <a:spcPct val="0"/>
              </a:spcAft>
              <a:buFont typeface="Wingdings" panose="05000000000000000000" pitchFamily="2" charset="2"/>
              <a:buChar char="§"/>
            </a:pPr>
            <a:endParaRPr lang="fr-BE" sz="1200" dirty="0">
              <a:latin typeface="Isidora" panose="00000500000000000000" pitchFamily="50" charset="0"/>
              <a:cs typeface="Arial" panose="020B0604020202020204" pitchFamily="34" charset="0"/>
            </a:endParaRPr>
          </a:p>
          <a:p>
            <a:pPr fontAlgn="base">
              <a:spcAft>
                <a:spcPct val="0"/>
              </a:spcAft>
              <a:buFont typeface="Wingdings" panose="05000000000000000000" pitchFamily="2" charset="2"/>
              <a:buChar char="§"/>
            </a:pPr>
            <a:r>
              <a:rPr lang="fr-BE" sz="2000" dirty="0">
                <a:latin typeface="Isidora" panose="00000500000000000000" pitchFamily="50" charset="0"/>
                <a:cs typeface="Arial" panose="020B0604020202020204" pitchFamily="34" charset="0"/>
              </a:rPr>
              <a:t>Des précipitations en été peuvent éventuellement encore recharger les barrages</a:t>
            </a:r>
            <a:endParaRPr lang="fr-BE" sz="2000" dirty="0">
              <a:latin typeface="Isidora" panose="00000500000000000000" pitchFamily="50" charset="0"/>
            </a:endParaRPr>
          </a:p>
        </p:txBody>
      </p:sp>
    </p:spTree>
    <p:extLst>
      <p:ext uri="{BB962C8B-B14F-4D97-AF65-F5344CB8AC3E}">
        <p14:creationId xmlns:p14="http://schemas.microsoft.com/office/powerpoint/2010/main" val="2872189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Ressources en eau – Prélèvements globaux</a:t>
            </a:r>
          </a:p>
        </p:txBody>
      </p:sp>
      <p:pic>
        <p:nvPicPr>
          <p:cNvPr id="3" name="Image 2"/>
          <p:cNvPicPr>
            <a:picLocks noChangeAspect="1"/>
          </p:cNvPicPr>
          <p:nvPr/>
        </p:nvPicPr>
        <p:blipFill>
          <a:blip r:embed="rId3"/>
          <a:stretch>
            <a:fillRect/>
          </a:stretch>
        </p:blipFill>
        <p:spPr>
          <a:xfrm>
            <a:off x="1377436" y="980729"/>
            <a:ext cx="9417031" cy="5733521"/>
          </a:xfrm>
          <a:prstGeom prst="rect">
            <a:avLst/>
          </a:prstGeom>
        </p:spPr>
      </p:pic>
    </p:spTree>
    <p:extLst>
      <p:ext uri="{BB962C8B-B14F-4D97-AF65-F5344CB8AC3E}">
        <p14:creationId xmlns:p14="http://schemas.microsoft.com/office/powerpoint/2010/main" val="250812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Prélèvements globaux - Répartition</a:t>
            </a:r>
          </a:p>
        </p:txBody>
      </p:sp>
      <p:pic>
        <p:nvPicPr>
          <p:cNvPr id="4" name="Espace réservé du contenu 5"/>
          <p:cNvPicPr>
            <a:picLocks noChangeAspect="1"/>
          </p:cNvPicPr>
          <p:nvPr/>
        </p:nvPicPr>
        <p:blipFill rotWithShape="1">
          <a:blip r:embed="rId3">
            <a:extLst>
              <a:ext uri="{28A0092B-C50C-407E-A947-70E740481C1C}">
                <a14:useLocalDpi xmlns:a14="http://schemas.microsoft.com/office/drawing/2010/main" val="0"/>
              </a:ext>
            </a:extLst>
          </a:blip>
          <a:srcRect r="18231"/>
          <a:stretch/>
        </p:blipFill>
        <p:spPr bwMode="gray">
          <a:xfrm>
            <a:off x="518160" y="1203960"/>
            <a:ext cx="5225415"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381500" y="2028825"/>
            <a:ext cx="2771775" cy="3248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p:cNvSpPr/>
          <p:nvPr/>
        </p:nvSpPr>
        <p:spPr>
          <a:xfrm>
            <a:off x="518160" y="4673600"/>
            <a:ext cx="2288540" cy="27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Image 1"/>
          <p:cNvPicPr>
            <a:picLocks noChangeAspect="1"/>
          </p:cNvPicPr>
          <p:nvPr/>
        </p:nvPicPr>
        <p:blipFill rotWithShape="1">
          <a:blip r:embed="rId4"/>
          <a:srcRect l="60137" t="31170" b="24835"/>
          <a:stretch/>
        </p:blipFill>
        <p:spPr>
          <a:xfrm>
            <a:off x="1390793" y="4593639"/>
            <a:ext cx="3142533" cy="2032000"/>
          </a:xfrm>
          <a:prstGeom prst="rect">
            <a:avLst/>
          </a:prstGeom>
        </p:spPr>
      </p:pic>
      <p:pic>
        <p:nvPicPr>
          <p:cNvPr id="9" name="Espace réservé du contenu 2"/>
          <p:cNvPicPr>
            <a:picLocks noChangeAspect="1"/>
          </p:cNvPicPr>
          <p:nvPr/>
        </p:nvPicPr>
        <p:blipFill rotWithShape="1">
          <a:blip r:embed="rId5">
            <a:extLst>
              <a:ext uri="{28A0092B-C50C-407E-A947-70E740481C1C}">
                <a14:useLocalDpi xmlns:a14="http://schemas.microsoft.com/office/drawing/2010/main" val="0"/>
              </a:ext>
            </a:extLst>
          </a:blip>
          <a:srcRect r="20050" b="7493"/>
          <a:stretch/>
        </p:blipFill>
        <p:spPr bwMode="gray">
          <a:xfrm>
            <a:off x="6465609" y="1227048"/>
            <a:ext cx="5142191" cy="342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Espace réservé du contenu 2"/>
          <p:cNvPicPr>
            <a:picLocks noChangeAspect="1"/>
          </p:cNvPicPr>
          <p:nvPr/>
        </p:nvPicPr>
        <p:blipFill rotWithShape="1">
          <a:blip r:embed="rId5">
            <a:extLst>
              <a:ext uri="{28A0092B-C50C-407E-A947-70E740481C1C}">
                <a14:useLocalDpi xmlns:a14="http://schemas.microsoft.com/office/drawing/2010/main" val="0"/>
              </a:ext>
            </a:extLst>
          </a:blip>
          <a:srcRect t="95598"/>
          <a:stretch/>
        </p:blipFill>
        <p:spPr bwMode="gray">
          <a:xfrm>
            <a:off x="5729009" y="6604000"/>
            <a:ext cx="6431722" cy="16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518401" y="1866900"/>
            <a:ext cx="4470400" cy="2801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Espace réservé du contenu 2"/>
          <p:cNvPicPr>
            <a:picLocks noChangeAspect="1"/>
          </p:cNvPicPr>
          <p:nvPr/>
        </p:nvPicPr>
        <p:blipFill rotWithShape="1">
          <a:blip r:embed="rId5">
            <a:extLst>
              <a:ext uri="{28A0092B-C50C-407E-A947-70E740481C1C}">
                <a14:useLocalDpi xmlns:a14="http://schemas.microsoft.com/office/drawing/2010/main" val="0"/>
              </a:ext>
            </a:extLst>
          </a:blip>
          <a:srcRect l="64958" t="37580" r="1672" b="27392"/>
          <a:stretch/>
        </p:blipFill>
        <p:spPr bwMode="gray">
          <a:xfrm>
            <a:off x="7928650" y="4818319"/>
            <a:ext cx="2886604" cy="174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7"/>
          <p:cNvPicPr>
            <a:picLocks noChangeAspect="1"/>
          </p:cNvPicPr>
          <p:nvPr/>
        </p:nvPicPr>
        <p:blipFill rotWithShape="1">
          <a:blip r:embed="rId6"/>
          <a:srcRect l="12686" t="18809" r="29737"/>
          <a:stretch/>
        </p:blipFill>
        <p:spPr>
          <a:xfrm>
            <a:off x="7564439" y="1781076"/>
            <a:ext cx="3076575" cy="2887117"/>
          </a:xfrm>
          <a:prstGeom prst="rect">
            <a:avLst/>
          </a:prstGeom>
        </p:spPr>
      </p:pic>
    </p:spTree>
    <p:extLst>
      <p:ext uri="{BB962C8B-B14F-4D97-AF65-F5344CB8AC3E}">
        <p14:creationId xmlns:p14="http://schemas.microsoft.com/office/powerpoint/2010/main" val="3855293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1011676" y="272843"/>
            <a:ext cx="11180323" cy="707886"/>
          </a:xfrm>
          <a:prstGeom prst="rect">
            <a:avLst/>
          </a:prstGeom>
          <a:noFill/>
        </p:spPr>
        <p:txBody>
          <a:bodyPr wrap="square" rtlCol="0">
            <a:spAutoFit/>
          </a:bodyPr>
          <a:lstStyle/>
          <a:p>
            <a:pPr>
              <a:defRPr/>
            </a:pPr>
            <a:r>
              <a:rPr lang="fr-BE" sz="4000" dirty="0">
                <a:solidFill>
                  <a:srgbClr val="0070C0"/>
                </a:solidFill>
                <a:latin typeface="Isidora" panose="00000500000000000000" pitchFamily="50" charset="0"/>
              </a:rPr>
              <a:t>Prélèvements – Distribution publique</a:t>
            </a:r>
          </a:p>
        </p:txBody>
      </p:sp>
      <p:pic>
        <p:nvPicPr>
          <p:cNvPr id="3" name="Image 2"/>
          <p:cNvPicPr>
            <a:picLocks noChangeAspect="1"/>
          </p:cNvPicPr>
          <p:nvPr/>
        </p:nvPicPr>
        <p:blipFill>
          <a:blip r:embed="rId3"/>
          <a:stretch>
            <a:fillRect/>
          </a:stretch>
        </p:blipFill>
        <p:spPr>
          <a:xfrm>
            <a:off x="845941" y="1120917"/>
            <a:ext cx="8925318" cy="5505165"/>
          </a:xfrm>
          <a:prstGeom prst="rect">
            <a:avLst/>
          </a:prstGeom>
        </p:spPr>
      </p:pic>
      <p:sp>
        <p:nvSpPr>
          <p:cNvPr id="13" name="ZoneTexte 12"/>
          <p:cNvSpPr txBox="1"/>
          <p:nvPr/>
        </p:nvSpPr>
        <p:spPr>
          <a:xfrm>
            <a:off x="8004811" y="3576960"/>
            <a:ext cx="3532896" cy="1015663"/>
          </a:xfrm>
          <a:prstGeom prst="rect">
            <a:avLst/>
          </a:prstGeom>
          <a:solidFill>
            <a:srgbClr val="E6E7E7"/>
          </a:solidFill>
        </p:spPr>
        <p:txBody>
          <a:bodyPr wrap="square" rtlCol="0">
            <a:spAutoFit/>
          </a:bodyPr>
          <a:lstStyle/>
          <a:p>
            <a:pPr>
              <a:spcBef>
                <a:spcPct val="0"/>
              </a:spcBef>
              <a:buClr>
                <a:srgbClr val="000099"/>
              </a:buClr>
              <a:buFont typeface="Wingdings" panose="05000000000000000000" pitchFamily="2" charset="2"/>
              <a:buNone/>
              <a:defRPr/>
            </a:pPr>
            <a:r>
              <a:rPr lang="fr-FR" altLang="fr-FR" sz="2000" b="1" dirty="0">
                <a:solidFill>
                  <a:srgbClr val="006BAF"/>
                </a:solidFill>
                <a:latin typeface="Isidora" panose="00000500000000000000" pitchFamily="50" charset="0"/>
                <a:cs typeface="Arial" panose="020B0604020202020204" pitchFamily="34" charset="0"/>
              </a:rPr>
              <a:t>Répartition selon la source</a:t>
            </a:r>
            <a:r>
              <a:rPr lang="fr-FR" altLang="fr-FR" sz="2000" b="1" dirty="0">
                <a:solidFill>
                  <a:srgbClr val="00B5CC"/>
                </a:solidFill>
                <a:latin typeface="Calibri" panose="020F0502020204030204" pitchFamily="34" charset="0"/>
                <a:cs typeface="Arial" panose="020B0604020202020204" pitchFamily="34" charset="0"/>
              </a:rPr>
              <a:t> </a:t>
            </a:r>
          </a:p>
          <a:p>
            <a:pPr>
              <a:spcBef>
                <a:spcPct val="0"/>
              </a:spcBef>
              <a:buClr>
                <a:srgbClr val="000099"/>
              </a:buClr>
              <a:defRPr/>
            </a:pPr>
            <a:r>
              <a:rPr lang="fr-FR" sz="2000" b="1" dirty="0">
                <a:solidFill>
                  <a:schemeClr val="bg1">
                    <a:lumMod val="50000"/>
                  </a:schemeClr>
                </a:solidFill>
                <a:latin typeface="Isidora" panose="00000500000000000000" pitchFamily="50" charset="0"/>
                <a:cs typeface="Arial" panose="020B0604020202020204" pitchFamily="34" charset="0"/>
              </a:rPr>
              <a:t>- 75 % eaux souterraines </a:t>
            </a:r>
          </a:p>
          <a:p>
            <a:pPr>
              <a:spcBef>
                <a:spcPct val="0"/>
              </a:spcBef>
              <a:buClr>
                <a:srgbClr val="000099"/>
              </a:buClr>
              <a:defRPr/>
            </a:pPr>
            <a:r>
              <a:rPr lang="fr-FR" sz="2000" b="1" dirty="0">
                <a:solidFill>
                  <a:schemeClr val="bg1">
                    <a:lumMod val="50000"/>
                  </a:schemeClr>
                </a:solidFill>
                <a:latin typeface="Isidora" panose="00000500000000000000" pitchFamily="50" charset="0"/>
                <a:cs typeface="Arial" panose="020B0604020202020204" pitchFamily="34" charset="0"/>
              </a:rPr>
              <a:t>- 25 % eaux de surface </a:t>
            </a:r>
            <a:endParaRPr lang="fr-BE" sz="2000" b="1" dirty="0">
              <a:solidFill>
                <a:schemeClr val="bg1">
                  <a:lumMod val="50000"/>
                </a:schemeClr>
              </a:solidFill>
              <a:latin typeface="Isidora" panose="00000500000000000000" pitchFamily="50" charset="0"/>
              <a:cs typeface="Arial" panose="020B0604020202020204" pitchFamily="34" charset="0"/>
            </a:endParaRPr>
          </a:p>
        </p:txBody>
      </p:sp>
    </p:spTree>
    <p:extLst>
      <p:ext uri="{BB962C8B-B14F-4D97-AF65-F5344CB8AC3E}">
        <p14:creationId xmlns:p14="http://schemas.microsoft.com/office/powerpoint/2010/main" val="354363731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TotalTime>
  <Words>2211</Words>
  <Application>Microsoft Office PowerPoint</Application>
  <PresentationFormat>Grand écran</PresentationFormat>
  <Paragraphs>346</Paragraphs>
  <Slides>57</Slides>
  <Notes>53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57</vt:i4>
      </vt:variant>
    </vt:vector>
  </HeadingPairs>
  <TitlesOfParts>
    <vt:vector size="69" baseType="lpstr">
      <vt:lpstr>MS PGothic</vt:lpstr>
      <vt:lpstr>MS PGothic</vt:lpstr>
      <vt:lpstr>Arial</vt:lpstr>
      <vt:lpstr>Arial Narrow</vt:lpstr>
      <vt:lpstr>Calibri</vt:lpstr>
      <vt:lpstr>Calibri Light</vt:lpstr>
      <vt:lpstr>Century Gothic</vt:lpstr>
      <vt:lpstr>Isidora</vt:lpstr>
      <vt:lpstr>Isidora Bold</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réseaux hybrides c’est apprendre à travers des pilotes, démontrer la viabilité technico économique et proposer des modèles et des orientations pour l’avenir.  </vt:lpstr>
      <vt:lpstr>Présentation PowerPoint</vt:lpstr>
      <vt:lpstr>Etude de faisabilité de la recharge maitrisée des nappes d’eau souterraine -  CW/SRRE/PRW  (ULIEGE + partenaires)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SWDE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VANESSE Patrick</dc:creator>
  <cp:lastModifiedBy>Utilisateur</cp:lastModifiedBy>
  <cp:revision>52</cp:revision>
  <dcterms:created xsi:type="dcterms:W3CDTF">2022-04-21T08:47:24Z</dcterms:created>
  <dcterms:modified xsi:type="dcterms:W3CDTF">2023-03-22T09:32:09Z</dcterms:modified>
</cp:coreProperties>
</file>